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64"/>
  </p:notesMasterIdLst>
  <p:handoutMasterIdLst>
    <p:handoutMasterId r:id="rId65"/>
  </p:handoutMasterIdLst>
  <p:sldIdLst>
    <p:sldId id="445" r:id="rId2"/>
    <p:sldId id="665" r:id="rId3"/>
    <p:sldId id="378" r:id="rId4"/>
    <p:sldId id="667" r:id="rId5"/>
    <p:sldId id="735" r:id="rId6"/>
    <p:sldId id="590" r:id="rId7"/>
    <p:sldId id="741" r:id="rId8"/>
    <p:sldId id="742" r:id="rId9"/>
    <p:sldId id="746" r:id="rId10"/>
    <p:sldId id="777" r:id="rId11"/>
    <p:sldId id="780" r:id="rId12"/>
    <p:sldId id="779" r:id="rId13"/>
    <p:sldId id="778" r:id="rId14"/>
    <p:sldId id="752" r:id="rId15"/>
    <p:sldId id="753" r:id="rId16"/>
    <p:sldId id="782" r:id="rId17"/>
    <p:sldId id="783" r:id="rId18"/>
    <p:sldId id="781" r:id="rId19"/>
    <p:sldId id="788" r:id="rId20"/>
    <p:sldId id="800" r:id="rId21"/>
    <p:sldId id="801" r:id="rId22"/>
    <p:sldId id="802" r:id="rId23"/>
    <p:sldId id="818" r:id="rId24"/>
    <p:sldId id="805" r:id="rId25"/>
    <p:sldId id="813" r:id="rId26"/>
    <p:sldId id="808" r:id="rId27"/>
    <p:sldId id="807" r:id="rId28"/>
    <p:sldId id="806" r:id="rId29"/>
    <p:sldId id="809" r:id="rId30"/>
    <p:sldId id="812" r:id="rId31"/>
    <p:sldId id="810" r:id="rId32"/>
    <p:sldId id="811" r:id="rId33"/>
    <p:sldId id="787" r:id="rId34"/>
    <p:sldId id="817" r:id="rId35"/>
    <p:sldId id="821" r:id="rId36"/>
    <p:sldId id="820" r:id="rId37"/>
    <p:sldId id="819" r:id="rId38"/>
    <p:sldId id="822" r:id="rId39"/>
    <p:sldId id="826" r:id="rId40"/>
    <p:sldId id="823" r:id="rId41"/>
    <p:sldId id="825" r:id="rId42"/>
    <p:sldId id="824" r:id="rId43"/>
    <p:sldId id="830" r:id="rId44"/>
    <p:sldId id="829" r:id="rId45"/>
    <p:sldId id="828" r:id="rId46"/>
    <p:sldId id="827" r:id="rId47"/>
    <p:sldId id="831" r:id="rId48"/>
    <p:sldId id="833" r:id="rId49"/>
    <p:sldId id="832" r:id="rId50"/>
    <p:sldId id="834" r:id="rId51"/>
    <p:sldId id="837" r:id="rId52"/>
    <p:sldId id="840" r:id="rId53"/>
    <p:sldId id="839" r:id="rId54"/>
    <p:sldId id="838" r:id="rId55"/>
    <p:sldId id="843" r:id="rId56"/>
    <p:sldId id="841" r:id="rId57"/>
    <p:sldId id="842" r:id="rId58"/>
    <p:sldId id="846" r:id="rId59"/>
    <p:sldId id="845" r:id="rId60"/>
    <p:sldId id="584" r:id="rId61"/>
    <p:sldId id="512" r:id="rId62"/>
    <p:sldId id="814" r:id="rId63"/>
  </p:sldIdLst>
  <p:sldSz cx="9144000" cy="6858000" type="screen4x3"/>
  <p:notesSz cx="6946900" cy="9232900"/>
  <p:defaultTextStyle>
    <a:defPPr>
      <a:defRPr lang="en-US"/>
    </a:defPPr>
    <a:lvl1pPr algn="l" rtl="0" fontAlgn="base">
      <a:spcBef>
        <a:spcPct val="0"/>
      </a:spcBef>
      <a:spcAft>
        <a:spcPct val="0"/>
      </a:spcAft>
      <a:defRPr sz="2400" b="1" kern="1200">
        <a:solidFill>
          <a:schemeClr val="tx1"/>
        </a:solidFill>
        <a:latin typeface="Times New Roman" pitchFamily="18" charset="0"/>
        <a:ea typeface="宋体" charset="-122"/>
        <a:cs typeface="+mn-cs"/>
      </a:defRPr>
    </a:lvl1pPr>
    <a:lvl2pPr marL="457200" algn="l" rtl="0" fontAlgn="base">
      <a:spcBef>
        <a:spcPct val="0"/>
      </a:spcBef>
      <a:spcAft>
        <a:spcPct val="0"/>
      </a:spcAft>
      <a:defRPr sz="2400" b="1" kern="1200">
        <a:solidFill>
          <a:schemeClr val="tx1"/>
        </a:solidFill>
        <a:latin typeface="Times New Roman" pitchFamily="18" charset="0"/>
        <a:ea typeface="宋体" charset="-122"/>
        <a:cs typeface="+mn-cs"/>
      </a:defRPr>
    </a:lvl2pPr>
    <a:lvl3pPr marL="914400" algn="l" rtl="0" fontAlgn="base">
      <a:spcBef>
        <a:spcPct val="0"/>
      </a:spcBef>
      <a:spcAft>
        <a:spcPct val="0"/>
      </a:spcAft>
      <a:defRPr sz="2400" b="1" kern="1200">
        <a:solidFill>
          <a:schemeClr val="tx1"/>
        </a:solidFill>
        <a:latin typeface="Times New Roman" pitchFamily="18" charset="0"/>
        <a:ea typeface="宋体" charset="-122"/>
        <a:cs typeface="+mn-cs"/>
      </a:defRPr>
    </a:lvl3pPr>
    <a:lvl4pPr marL="1371600" algn="l" rtl="0" fontAlgn="base">
      <a:spcBef>
        <a:spcPct val="0"/>
      </a:spcBef>
      <a:spcAft>
        <a:spcPct val="0"/>
      </a:spcAft>
      <a:defRPr sz="2400" b="1" kern="1200">
        <a:solidFill>
          <a:schemeClr val="tx1"/>
        </a:solidFill>
        <a:latin typeface="Times New Roman" pitchFamily="18" charset="0"/>
        <a:ea typeface="宋体" charset="-122"/>
        <a:cs typeface="+mn-cs"/>
      </a:defRPr>
    </a:lvl4pPr>
    <a:lvl5pPr marL="1828800" algn="l" rtl="0" fontAlgn="base">
      <a:spcBef>
        <a:spcPct val="0"/>
      </a:spcBef>
      <a:spcAft>
        <a:spcPct val="0"/>
      </a:spcAft>
      <a:defRPr sz="2400" b="1" kern="1200">
        <a:solidFill>
          <a:schemeClr val="tx1"/>
        </a:solidFill>
        <a:latin typeface="Times New Roman" pitchFamily="18" charset="0"/>
        <a:ea typeface="宋体" charset="-122"/>
        <a:cs typeface="+mn-cs"/>
      </a:defRPr>
    </a:lvl5pPr>
    <a:lvl6pPr marL="2286000" algn="l" defTabSz="914400" rtl="0" eaLnBrk="1" latinLnBrk="0" hangingPunct="1">
      <a:defRPr sz="2400" b="1" kern="1200">
        <a:solidFill>
          <a:schemeClr val="tx1"/>
        </a:solidFill>
        <a:latin typeface="Times New Roman" pitchFamily="18" charset="0"/>
        <a:ea typeface="宋体" charset="-122"/>
        <a:cs typeface="+mn-cs"/>
      </a:defRPr>
    </a:lvl6pPr>
    <a:lvl7pPr marL="2743200" algn="l" defTabSz="914400" rtl="0" eaLnBrk="1" latinLnBrk="0" hangingPunct="1">
      <a:defRPr sz="2400" b="1" kern="1200">
        <a:solidFill>
          <a:schemeClr val="tx1"/>
        </a:solidFill>
        <a:latin typeface="Times New Roman" pitchFamily="18" charset="0"/>
        <a:ea typeface="宋体" charset="-122"/>
        <a:cs typeface="+mn-cs"/>
      </a:defRPr>
    </a:lvl7pPr>
    <a:lvl8pPr marL="3200400" algn="l" defTabSz="914400" rtl="0" eaLnBrk="1" latinLnBrk="0" hangingPunct="1">
      <a:defRPr sz="2400" b="1" kern="1200">
        <a:solidFill>
          <a:schemeClr val="tx1"/>
        </a:solidFill>
        <a:latin typeface="Times New Roman" pitchFamily="18" charset="0"/>
        <a:ea typeface="宋体" charset="-122"/>
        <a:cs typeface="+mn-cs"/>
      </a:defRPr>
    </a:lvl8pPr>
    <a:lvl9pPr marL="3657600" algn="l" defTabSz="914400" rtl="0" eaLnBrk="1" latinLnBrk="0" hangingPunct="1">
      <a:defRPr sz="2400" b="1" kern="1200">
        <a:solidFill>
          <a:schemeClr val="tx1"/>
        </a:solidFill>
        <a:latin typeface="Times New Roman" pitchFamily="18"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60" autoAdjust="0"/>
    <p:restoredTop sz="87521" autoAdjust="0"/>
  </p:normalViewPr>
  <p:slideViewPr>
    <p:cSldViewPr>
      <p:cViewPr>
        <p:scale>
          <a:sx n="70" d="100"/>
          <a:sy n="70" d="100"/>
        </p:scale>
        <p:origin x="-1368"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6" d="100"/>
          <a:sy n="66" d="100"/>
        </p:scale>
        <p:origin x="-3366" y="-120"/>
      </p:cViewPr>
      <p:guideLst>
        <p:guide orient="horz" pos="2908"/>
        <p:guide pos="218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hdr" sz="quarter"/>
          </p:nvPr>
        </p:nvSpPr>
        <p:spPr bwMode="auto">
          <a:xfrm>
            <a:off x="0" y="0"/>
            <a:ext cx="3009900" cy="460375"/>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defTabSz="925513" eaLnBrk="1" hangingPunct="1">
              <a:defRPr sz="1200" b="0">
                <a:ea typeface="+mn-ea"/>
              </a:defRPr>
            </a:lvl1pPr>
          </a:lstStyle>
          <a:p>
            <a:pPr>
              <a:defRPr/>
            </a:pPr>
            <a:endParaRPr lang="zh-CN" altLang="en-US"/>
          </a:p>
        </p:txBody>
      </p:sp>
      <p:sp>
        <p:nvSpPr>
          <p:cNvPr id="73731" name="Rectangle 3"/>
          <p:cNvSpPr>
            <a:spLocks noGrp="1" noChangeArrowheads="1"/>
          </p:cNvSpPr>
          <p:nvPr>
            <p:ph type="dt" sz="quarter" idx="1"/>
          </p:nvPr>
        </p:nvSpPr>
        <p:spPr bwMode="auto">
          <a:xfrm>
            <a:off x="3937000" y="0"/>
            <a:ext cx="3009900" cy="460375"/>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lgn="r" defTabSz="925513" eaLnBrk="1" hangingPunct="1">
              <a:defRPr sz="1200" b="0">
                <a:ea typeface="+mn-ea"/>
              </a:defRPr>
            </a:lvl1pPr>
          </a:lstStyle>
          <a:p>
            <a:pPr>
              <a:defRPr/>
            </a:pPr>
            <a:endParaRPr lang="en-US" altLang="zh-CN"/>
          </a:p>
        </p:txBody>
      </p:sp>
      <p:sp>
        <p:nvSpPr>
          <p:cNvPr id="73732" name="Rectangle 4"/>
          <p:cNvSpPr>
            <a:spLocks noGrp="1" noChangeArrowheads="1"/>
          </p:cNvSpPr>
          <p:nvPr>
            <p:ph type="ftr" sz="quarter" idx="2"/>
          </p:nvPr>
        </p:nvSpPr>
        <p:spPr bwMode="auto">
          <a:xfrm>
            <a:off x="0" y="8772525"/>
            <a:ext cx="3009900" cy="460375"/>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defTabSz="925513" eaLnBrk="1" hangingPunct="1">
              <a:defRPr sz="1200" b="0">
                <a:ea typeface="+mn-ea"/>
              </a:defRPr>
            </a:lvl1pPr>
          </a:lstStyle>
          <a:p>
            <a:pPr>
              <a:defRPr/>
            </a:pPr>
            <a:endParaRPr lang="en-US" altLang="zh-CN"/>
          </a:p>
        </p:txBody>
      </p:sp>
      <p:sp>
        <p:nvSpPr>
          <p:cNvPr id="73733" name="Rectangle 5"/>
          <p:cNvSpPr>
            <a:spLocks noGrp="1" noChangeArrowheads="1"/>
          </p:cNvSpPr>
          <p:nvPr>
            <p:ph type="sldNum" sz="quarter" idx="3"/>
          </p:nvPr>
        </p:nvSpPr>
        <p:spPr bwMode="auto">
          <a:xfrm>
            <a:off x="3937000" y="8772525"/>
            <a:ext cx="3009900" cy="460375"/>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lgn="r" defTabSz="925513" eaLnBrk="1" hangingPunct="1">
              <a:defRPr sz="1200" b="0">
                <a:ea typeface="+mn-ea"/>
              </a:defRPr>
            </a:lvl1pPr>
          </a:lstStyle>
          <a:p>
            <a:pPr>
              <a:defRPr/>
            </a:pPr>
            <a:fld id="{2371FF2E-903D-4815-B58B-407FA6246AB6}" type="slidenum">
              <a:rPr lang="zh-CN" altLang="en-US"/>
              <a:pPr>
                <a:defRPr/>
              </a:pPr>
              <a:t>‹#›</a:t>
            </a:fld>
            <a:endParaRPr lang="en-US" altLang="zh-CN"/>
          </a:p>
        </p:txBody>
      </p:sp>
    </p:spTree>
    <p:extLst>
      <p:ext uri="{BB962C8B-B14F-4D97-AF65-F5344CB8AC3E}">
        <p14:creationId xmlns:p14="http://schemas.microsoft.com/office/powerpoint/2010/main" val="21365390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0" y="0"/>
            <a:ext cx="3009900" cy="460375"/>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defTabSz="925513" eaLnBrk="1" hangingPunct="1">
              <a:defRPr sz="1200" b="0">
                <a:ea typeface="+mn-ea"/>
              </a:defRPr>
            </a:lvl1pPr>
          </a:lstStyle>
          <a:p>
            <a:pPr>
              <a:defRPr/>
            </a:pPr>
            <a:endParaRPr lang="zh-CN" altLang="en-US"/>
          </a:p>
        </p:txBody>
      </p:sp>
      <p:sp>
        <p:nvSpPr>
          <p:cNvPr id="14339" name="Rectangle 3"/>
          <p:cNvSpPr>
            <a:spLocks noGrp="1" noChangeArrowheads="1"/>
          </p:cNvSpPr>
          <p:nvPr>
            <p:ph type="dt" idx="1"/>
          </p:nvPr>
        </p:nvSpPr>
        <p:spPr bwMode="auto">
          <a:xfrm>
            <a:off x="3937000" y="0"/>
            <a:ext cx="3009900" cy="460375"/>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lgn="r" defTabSz="925513" eaLnBrk="1" hangingPunct="1">
              <a:defRPr sz="1200" b="0">
                <a:ea typeface="+mn-ea"/>
              </a:defRPr>
            </a:lvl1pPr>
          </a:lstStyle>
          <a:p>
            <a:pPr>
              <a:defRPr/>
            </a:pPr>
            <a:endParaRPr lang="en-US" altLang="zh-CN"/>
          </a:p>
        </p:txBody>
      </p:sp>
      <p:sp>
        <p:nvSpPr>
          <p:cNvPr id="15364" name="Rectangle 4"/>
          <p:cNvSpPr>
            <a:spLocks noGrp="1" noRot="1" noChangeAspect="1" noChangeArrowheads="1" noTextEdit="1"/>
          </p:cNvSpPr>
          <p:nvPr>
            <p:ph type="sldImg" idx="2"/>
          </p:nvPr>
        </p:nvSpPr>
        <p:spPr bwMode="auto">
          <a:xfrm>
            <a:off x="1166813" y="693738"/>
            <a:ext cx="4614862" cy="3460750"/>
          </a:xfrm>
          <a:prstGeom prst="rect">
            <a:avLst/>
          </a:prstGeom>
          <a:noFill/>
          <a:ln w="9525">
            <a:solidFill>
              <a:srgbClr val="000000"/>
            </a:solidFill>
            <a:miter lim="800000"/>
            <a:headEnd/>
            <a:tailEnd/>
          </a:ln>
        </p:spPr>
      </p:sp>
      <p:sp>
        <p:nvSpPr>
          <p:cNvPr id="14341" name="Rectangle 5"/>
          <p:cNvSpPr>
            <a:spLocks noGrp="1" noChangeArrowheads="1"/>
          </p:cNvSpPr>
          <p:nvPr>
            <p:ph type="body" sz="quarter" idx="3"/>
          </p:nvPr>
        </p:nvSpPr>
        <p:spPr bwMode="auto">
          <a:xfrm>
            <a:off x="925513" y="4384675"/>
            <a:ext cx="5095875" cy="415448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14342" name="Rectangle 6"/>
          <p:cNvSpPr>
            <a:spLocks noGrp="1" noChangeArrowheads="1"/>
          </p:cNvSpPr>
          <p:nvPr>
            <p:ph type="ftr" sz="quarter" idx="4"/>
          </p:nvPr>
        </p:nvSpPr>
        <p:spPr bwMode="auto">
          <a:xfrm>
            <a:off x="0" y="8772525"/>
            <a:ext cx="3009900" cy="460375"/>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defTabSz="925513" eaLnBrk="1" hangingPunct="1">
              <a:defRPr sz="1200" b="0">
                <a:ea typeface="+mn-ea"/>
              </a:defRPr>
            </a:lvl1pPr>
          </a:lstStyle>
          <a:p>
            <a:pPr>
              <a:defRPr/>
            </a:pPr>
            <a:endParaRPr lang="en-US" altLang="zh-CN"/>
          </a:p>
        </p:txBody>
      </p:sp>
      <p:sp>
        <p:nvSpPr>
          <p:cNvPr id="14343" name="Rectangle 7"/>
          <p:cNvSpPr>
            <a:spLocks noGrp="1" noChangeArrowheads="1"/>
          </p:cNvSpPr>
          <p:nvPr>
            <p:ph type="sldNum" sz="quarter" idx="5"/>
          </p:nvPr>
        </p:nvSpPr>
        <p:spPr bwMode="auto">
          <a:xfrm>
            <a:off x="3937000" y="8772525"/>
            <a:ext cx="3009900" cy="460375"/>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lgn="r" defTabSz="925513" eaLnBrk="1" hangingPunct="1">
              <a:defRPr sz="1200" b="0">
                <a:ea typeface="+mn-ea"/>
              </a:defRPr>
            </a:lvl1pPr>
          </a:lstStyle>
          <a:p>
            <a:pPr>
              <a:defRPr/>
            </a:pPr>
            <a:fld id="{7F264319-8673-4374-B8FC-24FB18F02568}" type="slidenum">
              <a:rPr lang="zh-CN" altLang="en-US"/>
              <a:pPr>
                <a:defRPr/>
              </a:pPr>
              <a:t>‹#›</a:t>
            </a:fld>
            <a:endParaRPr lang="en-US" altLang="zh-CN"/>
          </a:p>
        </p:txBody>
      </p:sp>
    </p:spTree>
    <p:extLst>
      <p:ext uri="{BB962C8B-B14F-4D97-AF65-F5344CB8AC3E}">
        <p14:creationId xmlns:p14="http://schemas.microsoft.com/office/powerpoint/2010/main" val="81926482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Rot="1" noChangeAspect="1" noChangeArrowheads="1" noTextEdit="1"/>
          </p:cNvSpPr>
          <p:nvPr>
            <p:ph type="sldImg"/>
          </p:nvPr>
        </p:nvSpPr>
        <p:spPr>
          <a:ln/>
        </p:spPr>
      </p:sp>
      <p:sp>
        <p:nvSpPr>
          <p:cNvPr id="20482" name="Rectangle 3"/>
          <p:cNvSpPr>
            <a:spLocks noGrp="1" noChangeArrowheads="1"/>
          </p:cNvSpPr>
          <p:nvPr>
            <p:ph type="body" idx="1"/>
          </p:nvPr>
        </p:nvSpPr>
        <p:spPr>
          <a:noFill/>
          <a:ln/>
        </p:spPr>
        <p:txBody>
          <a:bodyPr/>
          <a:lstStyle/>
          <a:p>
            <a:endParaRPr lang="en-US" altLang="zh-CN" smtClean="0"/>
          </a:p>
          <a:p>
            <a:endParaRPr lang="en-US" altLang="zh-CN" smtClean="0"/>
          </a:p>
        </p:txBody>
      </p:sp>
      <p:sp>
        <p:nvSpPr>
          <p:cNvPr id="4" name="灯片编号占位符 3"/>
          <p:cNvSpPr>
            <a:spLocks noGrp="1"/>
          </p:cNvSpPr>
          <p:nvPr>
            <p:ph type="sldNum" sz="quarter" idx="10"/>
          </p:nvPr>
        </p:nvSpPr>
        <p:spPr/>
        <p:txBody>
          <a:bodyPr/>
          <a:lstStyle/>
          <a:p>
            <a:pPr>
              <a:defRPr/>
            </a:pPr>
            <a:fld id="{7F264319-8673-4374-B8FC-24FB18F02568}" type="slidenum">
              <a:rPr lang="zh-CN" altLang="en-US" smtClean="0"/>
              <a:pPr>
                <a:defRPr/>
              </a:pPr>
              <a:t>3</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A4E73B8-EF3C-4A53-BF2A-8CF18E59A83B}" type="slidenum">
              <a:rPr lang="zh-CN" altLang="en-US"/>
              <a:pPr>
                <a:defRPr/>
              </a:pPr>
              <a:t>12</a:t>
            </a:fld>
            <a:endParaRPr lang="en-US" altLang="zh-CN"/>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endParaRPr lang="zh-CN" altLang="en-US"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A4E73B8-EF3C-4A53-BF2A-8CF18E59A83B}" type="slidenum">
              <a:rPr lang="zh-CN" altLang="en-US"/>
              <a:pPr>
                <a:defRPr/>
              </a:pPr>
              <a:t>13</a:t>
            </a:fld>
            <a:endParaRPr lang="en-US" altLang="zh-CN"/>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endParaRPr lang="zh-CN" altLang="en-US"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3417A96-4126-4F3A-BFA3-C3098274E228}" type="slidenum">
              <a:rPr lang="zh-CN" altLang="en-US"/>
              <a:pPr/>
              <a:t>23</a:t>
            </a:fld>
            <a:endParaRPr lang="en-US" altLang="zh-CN"/>
          </a:p>
        </p:txBody>
      </p:sp>
      <p:sp>
        <p:nvSpPr>
          <p:cNvPr id="719874" name="Rectangle 2"/>
          <p:cNvSpPr>
            <a:spLocks noGrp="1" noRot="1" noChangeAspect="1" noChangeArrowheads="1" noTextEdit="1"/>
          </p:cNvSpPr>
          <p:nvPr>
            <p:ph type="sldImg"/>
          </p:nvPr>
        </p:nvSpPr>
        <p:spPr>
          <a:ln/>
        </p:spPr>
      </p:sp>
      <p:sp>
        <p:nvSpPr>
          <p:cNvPr id="71987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7F264319-8673-4374-B8FC-24FB18F02568}" type="slidenum">
              <a:rPr lang="zh-CN" altLang="en-US" smtClean="0"/>
              <a:pPr>
                <a:defRPr/>
              </a:pPr>
              <a:t>31</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p:txBody>
          <a:bodyPr/>
          <a:lstStyle/>
          <a:p>
            <a:pPr>
              <a:defRPr/>
            </a:pPr>
            <a:fld id="{7CEB0059-5F3D-467A-8C89-37823EDF2786}" type="slidenum">
              <a:rPr lang="zh-CN" altLang="en-US" smtClean="0"/>
              <a:pPr>
                <a:defRPr/>
              </a:pPr>
              <a:t>60</a:t>
            </a:fld>
            <a:endParaRPr lang="en-US" altLang="zh-CN" smtClean="0"/>
          </a:p>
        </p:txBody>
      </p:sp>
      <p:sp>
        <p:nvSpPr>
          <p:cNvPr id="359426" name="Rectangle 2"/>
          <p:cNvSpPr>
            <a:spLocks noGrp="1" noRot="1" noChangeAspect="1" noChangeArrowheads="1" noTextEdit="1"/>
          </p:cNvSpPr>
          <p:nvPr>
            <p:ph type="sldImg"/>
          </p:nvPr>
        </p:nvSpPr>
        <p:spPr>
          <a:ln/>
        </p:spPr>
      </p:sp>
      <p:sp>
        <p:nvSpPr>
          <p:cNvPr id="359427" name="Rectangle 3"/>
          <p:cNvSpPr>
            <a:spLocks noGrp="1" noChangeArrowheads="1"/>
          </p:cNvSpPr>
          <p:nvPr>
            <p:ph type="body" idx="1"/>
          </p:nvPr>
        </p:nvSpPr>
        <p:spPr>
          <a:noFill/>
          <a:ln/>
        </p:spPr>
        <p:txBody>
          <a:bodyPr/>
          <a:lstStyle/>
          <a:p>
            <a:pPr eaLnBrk="1" hangingPunct="1"/>
            <a:endParaRPr lang="en-GB"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BAA89138-CFC4-462D-AD74-6074B2FEBA30}" type="slidenum">
              <a:rPr lang="zh-CN" altLang="en-US"/>
              <a:pPr>
                <a:defRPr/>
              </a:pPr>
              <a:t>4</a:t>
            </a:fld>
            <a:endParaRPr lang="en-US" altLang="zh-CN"/>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BAA89138-CFC4-462D-AD74-6074B2FEBA30}" type="slidenum">
              <a:rPr lang="zh-CN" altLang="en-US"/>
              <a:pPr>
                <a:defRPr/>
              </a:pPr>
              <a:t>5</a:t>
            </a:fld>
            <a:endParaRPr lang="en-US" altLang="zh-CN"/>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A4E73B8-EF3C-4A53-BF2A-8CF18E59A83B}" type="slidenum">
              <a:rPr lang="zh-CN" altLang="en-US"/>
              <a:pPr>
                <a:defRPr/>
              </a:pPr>
              <a:t>6</a:t>
            </a:fld>
            <a:endParaRPr lang="en-US" altLang="zh-CN"/>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endParaRPr lang="zh-CN" alt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A4E73B8-EF3C-4A53-BF2A-8CF18E59A83B}" type="slidenum">
              <a:rPr lang="zh-CN" altLang="en-US"/>
              <a:pPr>
                <a:defRPr/>
              </a:pPr>
              <a:t>7</a:t>
            </a:fld>
            <a:endParaRPr lang="en-US" altLang="zh-CN"/>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endParaRPr lang="zh-CN" alt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A4E73B8-EF3C-4A53-BF2A-8CF18E59A83B}" type="slidenum">
              <a:rPr lang="zh-CN" altLang="en-US"/>
              <a:pPr>
                <a:defRPr/>
              </a:pPr>
              <a:t>8</a:t>
            </a:fld>
            <a:endParaRPr lang="en-US" altLang="zh-CN"/>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r>
              <a:rPr lang="en-US" altLang="zh-CN" dirty="0" smtClean="0"/>
              <a:t>It is called Fourier</a:t>
            </a:r>
            <a:r>
              <a:rPr lang="en-US" altLang="zh-CN" baseline="0" dirty="0" smtClean="0"/>
              <a:t> series</a:t>
            </a:r>
            <a:endParaRPr lang="zh-CN" altLang="en-US"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A4E73B8-EF3C-4A53-BF2A-8CF18E59A83B}" type="slidenum">
              <a:rPr lang="zh-CN" altLang="en-US"/>
              <a:pPr>
                <a:defRPr/>
              </a:pPr>
              <a:t>9</a:t>
            </a:fld>
            <a:endParaRPr lang="en-US" altLang="zh-CN"/>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endParaRPr lang="zh-CN" altLang="en-US"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A4E73B8-EF3C-4A53-BF2A-8CF18E59A83B}" type="slidenum">
              <a:rPr lang="zh-CN" altLang="en-US"/>
              <a:pPr>
                <a:defRPr/>
              </a:pPr>
              <a:t>10</a:t>
            </a:fld>
            <a:endParaRPr lang="en-US" altLang="zh-CN"/>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endParaRPr lang="zh-CN" altLang="en-US"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A4E73B8-EF3C-4A53-BF2A-8CF18E59A83B}" type="slidenum">
              <a:rPr lang="zh-CN" altLang="en-US"/>
              <a:pPr>
                <a:defRPr/>
              </a:pPr>
              <a:t>11</a:t>
            </a:fld>
            <a:endParaRPr lang="en-US" altLang="zh-CN"/>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endParaRPr lang="zh-CN" alt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eaLnBrk="0" hangingPunct="0">
                  <a:defRPr/>
                </a:pPr>
                <a:endParaRPr lang="zh-CN" altLang="en-US">
                  <a:ea typeface="+mn-ea"/>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eaLnBrk="0" hangingPunct="0">
                  <a:defRPr/>
                </a:pPr>
                <a:endParaRPr lang="zh-CN" altLang="en-US">
                  <a:ea typeface="+mn-ea"/>
                </a:endParaRPr>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eaLnBrk="0" hangingPunct="0">
                  <a:defRPr/>
                </a:pPr>
                <a:endParaRPr lang="zh-CN" altLang="en-US">
                  <a:ea typeface="+mn-ea"/>
                </a:endParaRPr>
              </a:p>
            </p:txBody>
          </p:sp>
          <p:sp>
            <p:nvSpPr>
              <p:cNvPr id="11" name="Rectangle 8"/>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eaLnBrk="0" hangingPunct="0">
                  <a:defRPr/>
                </a:pPr>
                <a:endParaRPr lang="zh-CN" altLang="en-US">
                  <a:ea typeface="+mn-ea"/>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eaLnBrk="0" hangingPunct="0">
                <a:defRPr/>
              </a:pPr>
              <a:endParaRPr lang="zh-CN" altLang="en-US">
                <a:ea typeface="+mn-ea"/>
              </a:endParaRPr>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eaLnBrk="0" hangingPunct="0">
                <a:defRPr/>
              </a:pPr>
              <a:endParaRPr lang="zh-CN" altLang="en-US">
                <a:ea typeface="+mn-ea"/>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eaLnBrk="0" hangingPunct="0">
                <a:defRPr/>
              </a:pPr>
              <a:endParaRPr lang="zh-CN" altLang="en-US">
                <a:ea typeface="+mn-ea"/>
              </a:endParaRPr>
            </a:p>
          </p:txBody>
        </p:sp>
      </p:grpSp>
      <p:grpSp>
        <p:nvGrpSpPr>
          <p:cNvPr id="14" name="Group 17"/>
          <p:cNvGrpSpPr>
            <a:grpSpLocks/>
          </p:cNvGrpSpPr>
          <p:nvPr/>
        </p:nvGrpSpPr>
        <p:grpSpPr bwMode="auto">
          <a:xfrm>
            <a:off x="0" y="898525"/>
            <a:ext cx="1439863" cy="1439863"/>
            <a:chOff x="0" y="680"/>
            <a:chExt cx="907" cy="907"/>
          </a:xfrm>
        </p:grpSpPr>
        <p:sp>
          <p:nvSpPr>
            <p:cNvPr id="15" name="Freeform 18"/>
            <p:cNvSpPr>
              <a:spLocks/>
            </p:cNvSpPr>
            <p:nvPr/>
          </p:nvSpPr>
          <p:spPr bwMode="ltGray">
            <a:xfrm>
              <a:off x="453" y="1360"/>
              <a:ext cx="12" cy="227"/>
            </a:xfrm>
            <a:custGeom>
              <a:avLst/>
              <a:gdLst/>
              <a:ahLst/>
              <a:cxnLst>
                <a:cxn ang="0">
                  <a:pos x="0" y="252"/>
                </a:cxn>
                <a:cxn ang="0">
                  <a:pos x="12" y="252"/>
                </a:cxn>
                <a:cxn ang="0">
                  <a:pos x="12" y="0"/>
                </a:cxn>
                <a:cxn ang="0">
                  <a:pos x="0" y="0"/>
                </a:cxn>
                <a:cxn ang="0">
                  <a:pos x="0" y="252"/>
                </a:cxn>
                <a:cxn ang="0">
                  <a:pos x="0" y="252"/>
                </a:cxn>
              </a:cxnLst>
              <a:rect l="0" t="0" r="r" b="b"/>
              <a:pathLst>
                <a:path w="12" h="252">
                  <a:moveTo>
                    <a:pt x="0" y="252"/>
                  </a:moveTo>
                  <a:lnTo>
                    <a:pt x="12" y="252"/>
                  </a:lnTo>
                  <a:lnTo>
                    <a:pt x="12" y="0"/>
                  </a:lnTo>
                  <a:lnTo>
                    <a:pt x="0" y="0"/>
                  </a:lnTo>
                  <a:lnTo>
                    <a:pt x="0" y="252"/>
                  </a:lnTo>
                  <a:lnTo>
                    <a:pt x="0" y="252"/>
                  </a:lnTo>
                  <a:close/>
                </a:path>
              </a:pathLst>
            </a:custGeom>
            <a:gradFill rotWithShape="0">
              <a:gsLst>
                <a:gs pos="0">
                  <a:schemeClr val="accent2"/>
                </a:gs>
                <a:gs pos="100000">
                  <a:schemeClr val="bg2"/>
                </a:gs>
              </a:gsLst>
              <a:lin ang="5400000" scaled="1"/>
            </a:gradFill>
            <a:ln w="9525">
              <a:noFill/>
              <a:round/>
              <a:headEnd/>
              <a:tailEnd/>
            </a:ln>
          </p:spPr>
          <p:txBody>
            <a:bodyPr/>
            <a:lstStyle/>
            <a:p>
              <a:pPr eaLnBrk="0" hangingPunct="0">
                <a:defRPr/>
              </a:pPr>
              <a:endParaRPr lang="zh-CN" altLang="en-US">
                <a:ea typeface="+mn-ea"/>
              </a:endParaRPr>
            </a:p>
          </p:txBody>
        </p:sp>
        <p:sp>
          <p:nvSpPr>
            <p:cNvPr id="16" name="Freeform 19"/>
            <p:cNvSpPr>
              <a:spLocks/>
            </p:cNvSpPr>
            <p:nvPr/>
          </p:nvSpPr>
          <p:spPr bwMode="ltGray">
            <a:xfrm>
              <a:off x="453" y="680"/>
              <a:ext cx="12" cy="227"/>
            </a:xfrm>
            <a:custGeom>
              <a:avLst/>
              <a:gdLst/>
              <a:ahLst/>
              <a:cxnLst>
                <a:cxn ang="0">
                  <a:pos x="12" y="0"/>
                </a:cxn>
                <a:cxn ang="0">
                  <a:pos x="0" y="0"/>
                </a:cxn>
                <a:cxn ang="0">
                  <a:pos x="0" y="252"/>
                </a:cxn>
                <a:cxn ang="0">
                  <a:pos x="12" y="252"/>
                </a:cxn>
                <a:cxn ang="0">
                  <a:pos x="12" y="0"/>
                </a:cxn>
                <a:cxn ang="0">
                  <a:pos x="12" y="0"/>
                </a:cxn>
              </a:cxnLst>
              <a:rect l="0" t="0" r="r" b="b"/>
              <a:pathLst>
                <a:path w="12" h="252">
                  <a:moveTo>
                    <a:pt x="12" y="0"/>
                  </a:moveTo>
                  <a:lnTo>
                    <a:pt x="0" y="0"/>
                  </a:lnTo>
                  <a:lnTo>
                    <a:pt x="0" y="252"/>
                  </a:lnTo>
                  <a:lnTo>
                    <a:pt x="12" y="252"/>
                  </a:lnTo>
                  <a:lnTo>
                    <a:pt x="12" y="0"/>
                  </a:lnTo>
                  <a:lnTo>
                    <a:pt x="12" y="0"/>
                  </a:lnTo>
                  <a:close/>
                </a:path>
              </a:pathLst>
            </a:custGeom>
            <a:gradFill rotWithShape="0">
              <a:gsLst>
                <a:gs pos="0">
                  <a:schemeClr val="bg2"/>
                </a:gs>
                <a:gs pos="100000">
                  <a:schemeClr val="accent2"/>
                </a:gs>
              </a:gsLst>
              <a:lin ang="5400000" scaled="1"/>
            </a:gradFill>
            <a:ln w="9525">
              <a:noFill/>
              <a:round/>
              <a:headEnd/>
              <a:tailEnd/>
            </a:ln>
          </p:spPr>
          <p:txBody>
            <a:bodyPr/>
            <a:lstStyle/>
            <a:p>
              <a:pPr eaLnBrk="0" hangingPunct="0">
                <a:defRPr/>
              </a:pPr>
              <a:endParaRPr lang="zh-CN" altLang="en-US">
                <a:ea typeface="+mn-ea"/>
              </a:endParaRPr>
            </a:p>
          </p:txBody>
        </p:sp>
        <p:sp>
          <p:nvSpPr>
            <p:cNvPr id="17" name="Freeform 20"/>
            <p:cNvSpPr>
              <a:spLocks/>
            </p:cNvSpPr>
            <p:nvPr/>
          </p:nvSpPr>
          <p:spPr bwMode="ltGray">
            <a:xfrm>
              <a:off x="453" y="906"/>
              <a:ext cx="12" cy="453"/>
            </a:xfrm>
            <a:custGeom>
              <a:avLst/>
              <a:gdLst/>
              <a:ahLst/>
              <a:cxnLst>
                <a:cxn ang="0">
                  <a:pos x="0" y="0"/>
                </a:cxn>
                <a:cxn ang="0">
                  <a:pos x="0" y="420"/>
                </a:cxn>
                <a:cxn ang="0">
                  <a:pos x="12" y="420"/>
                </a:cxn>
                <a:cxn ang="0">
                  <a:pos x="12" y="0"/>
                </a:cxn>
                <a:cxn ang="0">
                  <a:pos x="0" y="0"/>
                </a:cxn>
                <a:cxn ang="0">
                  <a:pos x="0" y="0"/>
                </a:cxn>
              </a:cxnLst>
              <a:rect l="0" t="0" r="r" b="b"/>
              <a:pathLst>
                <a:path w="12" h="420">
                  <a:moveTo>
                    <a:pt x="0" y="0"/>
                  </a:moveTo>
                  <a:lnTo>
                    <a:pt x="0" y="420"/>
                  </a:lnTo>
                  <a:lnTo>
                    <a:pt x="12" y="420"/>
                  </a:lnTo>
                  <a:lnTo>
                    <a:pt x="12" y="0"/>
                  </a:lnTo>
                  <a:lnTo>
                    <a:pt x="0" y="0"/>
                  </a:lnTo>
                  <a:lnTo>
                    <a:pt x="0" y="0"/>
                  </a:lnTo>
                  <a:close/>
                </a:path>
              </a:pathLst>
            </a:custGeom>
            <a:gradFill rotWithShape="0">
              <a:gsLst>
                <a:gs pos="0">
                  <a:schemeClr val="accent2"/>
                </a:gs>
                <a:gs pos="50000">
                  <a:schemeClr val="hlink"/>
                </a:gs>
                <a:gs pos="100000">
                  <a:schemeClr val="accent2"/>
                </a:gs>
              </a:gsLst>
              <a:lin ang="5400000" scaled="1"/>
            </a:gradFill>
            <a:ln w="9525">
              <a:noFill/>
              <a:round/>
              <a:headEnd/>
              <a:tailEnd/>
            </a:ln>
          </p:spPr>
          <p:txBody>
            <a:bodyPr/>
            <a:lstStyle/>
            <a:p>
              <a:pPr eaLnBrk="0" hangingPunct="0">
                <a:defRPr/>
              </a:pPr>
              <a:endParaRPr lang="zh-CN" altLang="en-US">
                <a:ea typeface="+mn-ea"/>
              </a:endParaRPr>
            </a:p>
          </p:txBody>
        </p:sp>
        <p:sp>
          <p:nvSpPr>
            <p:cNvPr id="18" name="Freeform 21"/>
            <p:cNvSpPr>
              <a:spLocks/>
            </p:cNvSpPr>
            <p:nvPr/>
          </p:nvSpPr>
          <p:spPr bwMode="ltGray">
            <a:xfrm>
              <a:off x="0" y="1133"/>
              <a:ext cx="340" cy="12"/>
            </a:xfrm>
            <a:custGeom>
              <a:avLst/>
              <a:gdLst/>
              <a:ahLst/>
              <a:cxnLst>
                <a:cxn ang="0">
                  <a:pos x="0" y="0"/>
                </a:cxn>
                <a:cxn ang="0">
                  <a:pos x="0" y="12"/>
                </a:cxn>
                <a:cxn ang="0">
                  <a:pos x="251" y="12"/>
                </a:cxn>
                <a:cxn ang="0">
                  <a:pos x="251" y="0"/>
                </a:cxn>
                <a:cxn ang="0">
                  <a:pos x="0" y="0"/>
                </a:cxn>
                <a:cxn ang="0">
                  <a:pos x="0" y="0"/>
                </a:cxn>
              </a:cxnLst>
              <a:rect l="0" t="0" r="r" b="b"/>
              <a:pathLst>
                <a:path w="251" h="12">
                  <a:moveTo>
                    <a:pt x="0" y="0"/>
                  </a:moveTo>
                  <a:lnTo>
                    <a:pt x="0" y="12"/>
                  </a:lnTo>
                  <a:lnTo>
                    <a:pt x="251" y="12"/>
                  </a:lnTo>
                  <a:lnTo>
                    <a:pt x="251" y="0"/>
                  </a:lnTo>
                  <a:lnTo>
                    <a:pt x="0" y="0"/>
                  </a:lnTo>
                  <a:lnTo>
                    <a:pt x="0" y="0"/>
                  </a:lnTo>
                  <a:close/>
                </a:path>
              </a:pathLst>
            </a:custGeom>
            <a:gradFill rotWithShape="0">
              <a:gsLst>
                <a:gs pos="0">
                  <a:schemeClr val="bg2"/>
                </a:gs>
                <a:gs pos="100000">
                  <a:schemeClr val="accent2"/>
                </a:gs>
              </a:gsLst>
              <a:lin ang="0" scaled="1"/>
            </a:gradFill>
            <a:ln w="9525">
              <a:noFill/>
              <a:round/>
              <a:headEnd/>
              <a:tailEnd/>
            </a:ln>
          </p:spPr>
          <p:txBody>
            <a:bodyPr/>
            <a:lstStyle/>
            <a:p>
              <a:pPr eaLnBrk="0" hangingPunct="0">
                <a:defRPr/>
              </a:pPr>
              <a:endParaRPr lang="zh-CN" altLang="en-US">
                <a:ea typeface="+mn-ea"/>
              </a:endParaRPr>
            </a:p>
          </p:txBody>
        </p:sp>
        <p:sp>
          <p:nvSpPr>
            <p:cNvPr id="19" name="Freeform 22"/>
            <p:cNvSpPr>
              <a:spLocks/>
            </p:cNvSpPr>
            <p:nvPr/>
          </p:nvSpPr>
          <p:spPr bwMode="ltGray">
            <a:xfrm>
              <a:off x="680" y="1133"/>
              <a:ext cx="227" cy="12"/>
            </a:xfrm>
            <a:custGeom>
              <a:avLst/>
              <a:gdLst/>
              <a:ahLst/>
              <a:cxnLst>
                <a:cxn ang="0">
                  <a:pos x="251" y="0"/>
                </a:cxn>
                <a:cxn ang="0">
                  <a:pos x="0" y="0"/>
                </a:cxn>
                <a:cxn ang="0">
                  <a:pos x="0" y="12"/>
                </a:cxn>
                <a:cxn ang="0">
                  <a:pos x="251" y="12"/>
                </a:cxn>
                <a:cxn ang="0">
                  <a:pos x="251" y="0"/>
                </a:cxn>
                <a:cxn ang="0">
                  <a:pos x="251" y="0"/>
                </a:cxn>
              </a:cxnLst>
              <a:rect l="0" t="0" r="r" b="b"/>
              <a:pathLst>
                <a:path w="251" h="12">
                  <a:moveTo>
                    <a:pt x="251" y="0"/>
                  </a:moveTo>
                  <a:lnTo>
                    <a:pt x="0" y="0"/>
                  </a:lnTo>
                  <a:lnTo>
                    <a:pt x="0" y="12"/>
                  </a:lnTo>
                  <a:lnTo>
                    <a:pt x="251" y="12"/>
                  </a:lnTo>
                  <a:lnTo>
                    <a:pt x="251" y="0"/>
                  </a:lnTo>
                  <a:lnTo>
                    <a:pt x="251" y="0"/>
                  </a:lnTo>
                  <a:close/>
                </a:path>
              </a:pathLst>
            </a:custGeom>
            <a:gradFill rotWithShape="0">
              <a:gsLst>
                <a:gs pos="0">
                  <a:schemeClr val="accent2"/>
                </a:gs>
                <a:gs pos="100000">
                  <a:schemeClr val="bg2"/>
                </a:gs>
              </a:gsLst>
              <a:lin ang="0" scaled="1"/>
            </a:gradFill>
            <a:ln w="9525">
              <a:noFill/>
              <a:round/>
              <a:headEnd/>
              <a:tailEnd/>
            </a:ln>
          </p:spPr>
          <p:txBody>
            <a:bodyPr/>
            <a:lstStyle/>
            <a:p>
              <a:pPr eaLnBrk="0" hangingPunct="0">
                <a:defRPr/>
              </a:pPr>
              <a:endParaRPr lang="zh-CN" altLang="en-US">
                <a:ea typeface="+mn-ea"/>
              </a:endParaRPr>
            </a:p>
          </p:txBody>
        </p:sp>
        <p:sp>
          <p:nvSpPr>
            <p:cNvPr id="20" name="Freeform 23"/>
            <p:cNvSpPr>
              <a:spLocks/>
            </p:cNvSpPr>
            <p:nvPr/>
          </p:nvSpPr>
          <p:spPr bwMode="ltGray">
            <a:xfrm>
              <a:off x="226" y="1133"/>
              <a:ext cx="453" cy="12"/>
            </a:xfrm>
            <a:custGeom>
              <a:avLst/>
              <a:gdLst/>
              <a:ahLst/>
              <a:cxnLst>
                <a:cxn ang="0">
                  <a:pos x="0" y="0"/>
                </a:cxn>
                <a:cxn ang="0">
                  <a:pos x="0" y="12"/>
                </a:cxn>
                <a:cxn ang="0">
                  <a:pos x="418" y="12"/>
                </a:cxn>
                <a:cxn ang="0">
                  <a:pos x="418" y="0"/>
                </a:cxn>
                <a:cxn ang="0">
                  <a:pos x="0" y="0"/>
                </a:cxn>
                <a:cxn ang="0">
                  <a:pos x="0" y="0"/>
                </a:cxn>
              </a:cxnLst>
              <a:rect l="0" t="0" r="r" b="b"/>
              <a:pathLst>
                <a:path w="418" h="12">
                  <a:moveTo>
                    <a:pt x="0" y="0"/>
                  </a:moveTo>
                  <a:lnTo>
                    <a:pt x="0" y="12"/>
                  </a:lnTo>
                  <a:lnTo>
                    <a:pt x="418" y="12"/>
                  </a:lnTo>
                  <a:lnTo>
                    <a:pt x="418" y="0"/>
                  </a:lnTo>
                  <a:lnTo>
                    <a:pt x="0" y="0"/>
                  </a:lnTo>
                  <a:lnTo>
                    <a:pt x="0" y="0"/>
                  </a:lnTo>
                  <a:close/>
                </a:path>
              </a:pathLst>
            </a:custGeom>
            <a:gradFill rotWithShape="0">
              <a:gsLst>
                <a:gs pos="0">
                  <a:schemeClr val="accent2"/>
                </a:gs>
                <a:gs pos="50000">
                  <a:schemeClr val="hlink"/>
                </a:gs>
                <a:gs pos="100000">
                  <a:schemeClr val="accent2"/>
                </a:gs>
              </a:gsLst>
              <a:lin ang="0" scaled="1"/>
            </a:gradFill>
            <a:ln w="9525">
              <a:noFill/>
              <a:round/>
              <a:headEnd/>
              <a:tailEnd/>
            </a:ln>
          </p:spPr>
          <p:txBody>
            <a:bodyPr/>
            <a:lstStyle/>
            <a:p>
              <a:pPr eaLnBrk="0" hangingPunct="0">
                <a:defRPr/>
              </a:pPr>
              <a:endParaRPr lang="zh-CN" altLang="en-US">
                <a:ea typeface="+mn-ea"/>
              </a:endParaRPr>
            </a:p>
          </p:txBody>
        </p:sp>
      </p:grpSp>
      <p:sp>
        <p:nvSpPr>
          <p:cNvPr id="95244" name="Rectangle 12"/>
          <p:cNvSpPr>
            <a:spLocks noGrp="1" noChangeArrowheads="1"/>
          </p:cNvSpPr>
          <p:nvPr>
            <p:ph type="ctrTitle"/>
          </p:nvPr>
        </p:nvSpPr>
        <p:spPr>
          <a:xfrm>
            <a:off x="990600" y="1676400"/>
            <a:ext cx="7772400" cy="1462088"/>
          </a:xfrm>
        </p:spPr>
        <p:txBody>
          <a:bodyPr/>
          <a:lstStyle>
            <a:lvl1pPr>
              <a:defRPr/>
            </a:lvl1pPr>
          </a:lstStyle>
          <a:p>
            <a:r>
              <a:rPr lang="zh-CN" altLang="en-US" smtClean="0"/>
              <a:t>单击此处编辑母版标题样式</a:t>
            </a:r>
            <a:endParaRPr lang="zh-CN" altLang="en-US"/>
          </a:p>
        </p:txBody>
      </p:sp>
      <p:sp>
        <p:nvSpPr>
          <p:cNvPr id="95245"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smtClean="0"/>
              <a:t>单击此处编辑母版副标题样式</a:t>
            </a:r>
            <a:endParaRPr lang="zh-CN" altLang="en-US"/>
          </a:p>
        </p:txBody>
      </p:sp>
      <p:sp>
        <p:nvSpPr>
          <p:cNvPr id="21" name="Rectangle 14"/>
          <p:cNvSpPr>
            <a:spLocks noGrp="1" noChangeArrowheads="1"/>
          </p:cNvSpPr>
          <p:nvPr>
            <p:ph type="dt" sz="half" idx="10"/>
          </p:nvPr>
        </p:nvSpPr>
        <p:spPr>
          <a:xfrm>
            <a:off x="990600" y="6356350"/>
            <a:ext cx="1905000" cy="457200"/>
          </a:xfrm>
        </p:spPr>
        <p:txBody>
          <a:bodyPr/>
          <a:lstStyle>
            <a:lvl1pPr>
              <a:defRPr>
                <a:solidFill>
                  <a:schemeClr val="bg2"/>
                </a:solidFill>
              </a:defRPr>
            </a:lvl1pPr>
          </a:lstStyle>
          <a:p>
            <a:pPr>
              <a:defRPr/>
            </a:pPr>
            <a:endParaRPr lang="en-US" altLang="zh-CN"/>
          </a:p>
        </p:txBody>
      </p:sp>
      <p:sp>
        <p:nvSpPr>
          <p:cNvPr id="22" name="Rectangle 15"/>
          <p:cNvSpPr>
            <a:spLocks noGrp="1" noChangeArrowheads="1"/>
          </p:cNvSpPr>
          <p:nvPr>
            <p:ph type="ftr" sz="quarter" idx="11"/>
          </p:nvPr>
        </p:nvSpPr>
        <p:spPr>
          <a:xfrm>
            <a:off x="3429000" y="6356350"/>
            <a:ext cx="2895600" cy="457200"/>
          </a:xfrm>
        </p:spPr>
        <p:txBody>
          <a:bodyPr/>
          <a:lstStyle>
            <a:lvl1pPr>
              <a:defRPr>
                <a:solidFill>
                  <a:schemeClr val="bg2"/>
                </a:solidFill>
              </a:defRPr>
            </a:lvl1pPr>
          </a:lstStyle>
          <a:p>
            <a:pPr>
              <a:defRPr/>
            </a:pPr>
            <a:endParaRPr lang="en-US" altLang="zh-CN"/>
          </a:p>
        </p:txBody>
      </p:sp>
      <p:sp>
        <p:nvSpPr>
          <p:cNvPr id="23" name="Rectangle 16"/>
          <p:cNvSpPr>
            <a:spLocks noGrp="1" noChangeArrowheads="1"/>
          </p:cNvSpPr>
          <p:nvPr>
            <p:ph type="sldNum" sz="quarter" idx="12"/>
          </p:nvPr>
        </p:nvSpPr>
        <p:spPr>
          <a:xfrm>
            <a:off x="6858000" y="6356350"/>
            <a:ext cx="1905000" cy="457200"/>
          </a:xfrm>
        </p:spPr>
        <p:txBody>
          <a:bodyPr/>
          <a:lstStyle>
            <a:lvl1pPr>
              <a:defRPr>
                <a:solidFill>
                  <a:schemeClr val="bg2"/>
                </a:solidFill>
              </a:defRPr>
            </a:lvl1pPr>
          </a:lstStyle>
          <a:p>
            <a:pPr>
              <a:defRPr/>
            </a:pPr>
            <a:fld id="{7ACF1702-0DB1-4FFE-AF80-5346FF6790F7}" type="slidenum">
              <a:rPr lang="zh-CN" altLang="en-US"/>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3F93B15D-AFEB-4193-821F-68F31D5FC03F}" type="slidenum">
              <a:rPr lang="zh-CN" altLang="en-US"/>
              <a:pPr>
                <a:defRPr/>
              </a:pPr>
              <a:t>‹#›</a:t>
            </a:fld>
            <a:endParaRPr lang="en-US" altLang="zh-C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4C8AD354-2284-44A1-8537-B3BB4FD3105C}" type="slidenum">
              <a:rPr lang="zh-CN" altLang="en-US"/>
              <a:pPr>
                <a:defRPr/>
              </a:pPr>
              <a:t>‹#›</a:t>
            </a:fld>
            <a:endParaRPr lang="en-US" altLang="zh-C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8F92980D-D33B-4C6D-9551-FC85F934A851}" type="slidenum">
              <a:rPr lang="zh-CN" altLang="en-US"/>
              <a:pPr>
                <a:defRPr/>
              </a:pPr>
              <a:t>‹#›</a:t>
            </a:fld>
            <a:endParaRPr lang="en-US" altLang="zh-CN"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38588"/>
            <a:ext cx="4038600" cy="21875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a:defRPr/>
            </a:lvl1pPr>
          </a:lstStyle>
          <a:p>
            <a:pPr>
              <a:defRPr/>
            </a:pPr>
            <a:fld id="{F83242BF-C833-432C-BEED-564E6E796576}" type="slidenum">
              <a:rPr lang="en-US" altLang="zh-CN"/>
              <a:pPr>
                <a:defRPr/>
              </a:pPr>
              <a:t>‹#›</a:t>
            </a:fld>
            <a:endParaRPr lang="en-US" alt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3D8B2AC0-5253-45F5-A803-55361A7C6F2A}" type="slidenum">
              <a:rPr lang="zh-CN" altLang="en-US"/>
              <a:pPr>
                <a:defRPr/>
              </a:pPr>
              <a:t>‹#›</a:t>
            </a:fld>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C349C87F-2201-4482-B6B5-AB699EE13CE0}" type="slidenum">
              <a:rPr lang="zh-CN" altLang="en-US"/>
              <a:pPr>
                <a:defRPr/>
              </a:pPr>
              <a:t>‹#›</a:t>
            </a:fld>
            <a:endParaRPr lang="en-US" altLang="zh-C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dirty="0"/>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3"/>
          <p:cNvSpPr>
            <a:spLocks noGrp="1" noChangeArrowheads="1"/>
          </p:cNvSpPr>
          <p:nvPr>
            <p:ph type="sldNum" sz="quarter" idx="12"/>
          </p:nvPr>
        </p:nvSpPr>
        <p:spPr>
          <a:ln/>
        </p:spPr>
        <p:txBody>
          <a:bodyPr/>
          <a:lstStyle>
            <a:lvl1pPr>
              <a:defRPr/>
            </a:lvl1pPr>
          </a:lstStyle>
          <a:p>
            <a:pPr>
              <a:defRPr/>
            </a:pPr>
            <a:fld id="{AF51A5AC-5C0A-448F-8E93-5908D00F2436}" type="slidenum">
              <a:rPr lang="zh-CN" altLang="en-US"/>
              <a:pPr>
                <a:defRPr/>
              </a:pPr>
              <a:t>‹#›</a:t>
            </a:fld>
            <a:endParaRPr lang="en-US" alt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p:txBody>
          <a:bodyPr/>
          <a:lstStyle>
            <a:lvl1pPr>
              <a:defRPr/>
            </a:lvl1pPr>
          </a:lstStyle>
          <a:p>
            <a:pPr>
              <a:defRPr/>
            </a:pPr>
            <a:endParaRPr lang="en-US" altLang="zh-CN"/>
          </a:p>
        </p:txBody>
      </p:sp>
      <p:sp>
        <p:nvSpPr>
          <p:cNvPr id="4" name="Rectangle 12"/>
          <p:cNvSpPr>
            <a:spLocks noGrp="1" noChangeArrowheads="1"/>
          </p:cNvSpPr>
          <p:nvPr>
            <p:ph type="ftr" sz="quarter" idx="11"/>
          </p:nvPr>
        </p:nvSpPr>
        <p:spPr/>
        <p:txBody>
          <a:bodyPr/>
          <a:lstStyle>
            <a:lvl1pPr>
              <a:defRPr/>
            </a:lvl1pPr>
          </a:lstStyle>
          <a:p>
            <a:pPr>
              <a:defRPr/>
            </a:pPr>
            <a:endParaRPr lang="en-US" altLang="zh-CN"/>
          </a:p>
        </p:txBody>
      </p:sp>
      <p:sp>
        <p:nvSpPr>
          <p:cNvPr id="5" name="Rectangle 13"/>
          <p:cNvSpPr>
            <a:spLocks noGrp="1" noChangeArrowheads="1"/>
          </p:cNvSpPr>
          <p:nvPr>
            <p:ph type="sldNum" sz="quarter" idx="12"/>
          </p:nvPr>
        </p:nvSpPr>
        <p:spPr/>
        <p:txBody>
          <a:bodyPr/>
          <a:lstStyle>
            <a:lvl1pPr>
              <a:defRPr/>
            </a:lvl1pPr>
          </a:lstStyle>
          <a:p>
            <a:pPr>
              <a:defRPr/>
            </a:pPr>
            <a:fld id="{0088F5A0-0FB9-4E00-AF64-1670099F32BB}" type="slidenum">
              <a:rPr lang="en-US" altLang="zh-CN"/>
              <a:pPr>
                <a:defRPr/>
              </a:pPr>
              <a:t>‹#›</a:t>
            </a:fld>
            <a:endParaRPr lang="en-US" altLang="zh-C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p:txBody>
          <a:bodyPr/>
          <a:lstStyle>
            <a:lvl1pPr>
              <a:defRPr/>
            </a:lvl1pPr>
          </a:lstStyle>
          <a:p>
            <a:pPr>
              <a:defRPr/>
            </a:pPr>
            <a:fld id="{552C0BCD-B273-44F0-ABC1-88309F30B30F}" type="slidenum">
              <a:rPr lang="en-US" altLang="zh-CN"/>
              <a:pPr>
                <a:defRPr/>
              </a:pPr>
              <a:t>‹#›</a:t>
            </a:fld>
            <a:endParaRPr lang="en-US" altLang="zh-C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a:defRPr/>
            </a:lvl1pPr>
          </a:lstStyle>
          <a:p>
            <a:pPr>
              <a:defRPr/>
            </a:pPr>
            <a:fld id="{B1075992-5AD9-4849-8E5A-7A4DE1B63001}" type="slidenum">
              <a:rPr lang="en-US" altLang="zh-CN"/>
              <a:pPr>
                <a:defRPr/>
              </a:pPr>
              <a:t>‹#›</a:t>
            </a:fld>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dirty="0"/>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4A4C6FA5-D8CE-4D86-BEF4-8D99CFCF1D06}" type="slidenum">
              <a:rPr lang="zh-CN" altLang="en-US"/>
              <a:pPr>
                <a:defRPr/>
              </a:pPr>
              <a:t>‹#›</a:t>
            </a:fld>
            <a:endParaRPr lang="en-US" altLang="zh-C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4210" name="Rectangle 2"/>
          <p:cNvSpPr>
            <a:spLocks noChangeArrowheads="1"/>
          </p:cNvSpPr>
          <p:nvPr/>
        </p:nvSpPr>
        <p:spPr bwMode="ltGray">
          <a:xfrm>
            <a:off x="417513" y="1098550"/>
            <a:ext cx="438150" cy="474663"/>
          </a:xfrm>
          <a:prstGeom prst="rect">
            <a:avLst/>
          </a:prstGeom>
          <a:solidFill>
            <a:schemeClr val="accent2"/>
          </a:solidFill>
          <a:ln w="9525">
            <a:noFill/>
            <a:miter lim="800000"/>
            <a:headEnd/>
            <a:tailEnd/>
          </a:ln>
          <a:effectLst/>
        </p:spPr>
        <p:txBody>
          <a:bodyPr wrap="none" anchor="ctr"/>
          <a:lstStyle/>
          <a:p>
            <a:pPr algn="ctr" eaLnBrk="0" hangingPunct="0">
              <a:defRPr/>
            </a:pPr>
            <a:endParaRPr kumimoji="1" lang="zh-CN" altLang="en-US">
              <a:ea typeface="+mn-ea"/>
            </a:endParaRPr>
          </a:p>
        </p:txBody>
      </p:sp>
      <p:sp>
        <p:nvSpPr>
          <p:cNvPr id="94211"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0" hangingPunct="0">
              <a:defRPr/>
            </a:pPr>
            <a:endParaRPr kumimoji="1" lang="zh-CN" altLang="en-US">
              <a:ea typeface="+mn-ea"/>
            </a:endParaRPr>
          </a:p>
        </p:txBody>
      </p:sp>
      <p:sp>
        <p:nvSpPr>
          <p:cNvPr id="94212" name="Rectangle 4"/>
          <p:cNvSpPr>
            <a:spLocks noChangeArrowheads="1"/>
          </p:cNvSpPr>
          <p:nvPr/>
        </p:nvSpPr>
        <p:spPr bwMode="ltGray">
          <a:xfrm>
            <a:off x="541338" y="1520825"/>
            <a:ext cx="422275" cy="474663"/>
          </a:xfrm>
          <a:prstGeom prst="rect">
            <a:avLst/>
          </a:prstGeom>
          <a:solidFill>
            <a:schemeClr val="folHlink"/>
          </a:solidFill>
          <a:ln w="9525">
            <a:noFill/>
            <a:miter lim="800000"/>
            <a:headEnd/>
            <a:tailEnd/>
          </a:ln>
          <a:effectLst/>
        </p:spPr>
        <p:txBody>
          <a:bodyPr wrap="none" anchor="ctr"/>
          <a:lstStyle/>
          <a:p>
            <a:pPr algn="ctr" eaLnBrk="0" hangingPunct="0">
              <a:defRPr/>
            </a:pPr>
            <a:endParaRPr kumimoji="1" lang="zh-CN" altLang="en-US">
              <a:ea typeface="+mn-ea"/>
            </a:endParaRPr>
          </a:p>
        </p:txBody>
      </p:sp>
      <p:sp>
        <p:nvSpPr>
          <p:cNvPr id="94213"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0" hangingPunct="0">
              <a:defRPr/>
            </a:pPr>
            <a:endParaRPr kumimoji="1" lang="zh-CN" altLang="en-US">
              <a:ea typeface="+mn-ea"/>
            </a:endParaRPr>
          </a:p>
        </p:txBody>
      </p:sp>
      <p:sp>
        <p:nvSpPr>
          <p:cNvPr id="94214"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0" hangingPunct="0">
              <a:defRPr/>
            </a:pPr>
            <a:endParaRPr kumimoji="1" lang="zh-CN" altLang="en-US">
              <a:ea typeface="+mn-ea"/>
            </a:endParaRPr>
          </a:p>
        </p:txBody>
      </p:sp>
      <p:sp>
        <p:nvSpPr>
          <p:cNvPr id="94215" name="Rectangle 7"/>
          <p:cNvSpPr>
            <a:spLocks noChangeArrowheads="1"/>
          </p:cNvSpPr>
          <p:nvPr/>
        </p:nvSpPr>
        <p:spPr bwMode="gray">
          <a:xfrm>
            <a:off x="762000" y="990600"/>
            <a:ext cx="31750" cy="1052513"/>
          </a:xfrm>
          <a:prstGeom prst="rect">
            <a:avLst/>
          </a:prstGeom>
          <a:solidFill>
            <a:schemeClr val="bg2"/>
          </a:solidFill>
          <a:ln w="9525">
            <a:noFill/>
            <a:miter lim="800000"/>
            <a:headEnd/>
            <a:tailEnd/>
          </a:ln>
          <a:effectLst/>
        </p:spPr>
        <p:txBody>
          <a:bodyPr wrap="none" anchor="ctr"/>
          <a:lstStyle/>
          <a:p>
            <a:pPr algn="ctr" eaLnBrk="0" hangingPunct="0">
              <a:defRPr/>
            </a:pPr>
            <a:endParaRPr kumimoji="1" lang="zh-CN" altLang="en-US">
              <a:ea typeface="+mn-ea"/>
            </a:endParaRPr>
          </a:p>
        </p:txBody>
      </p:sp>
      <p:sp>
        <p:nvSpPr>
          <p:cNvPr id="94216"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0" hangingPunct="0">
              <a:defRPr/>
            </a:pPr>
            <a:endParaRPr kumimoji="1" lang="zh-CN" altLang="en-US">
              <a:ea typeface="+mn-ea"/>
            </a:endParaRPr>
          </a:p>
        </p:txBody>
      </p:sp>
      <p:sp>
        <p:nvSpPr>
          <p:cNvPr id="1033" name="Rectangle 9"/>
          <p:cNvSpPr>
            <a:spLocks noGrp="1" noChangeArrowheads="1"/>
          </p:cNvSpPr>
          <p:nvPr>
            <p:ph type="title"/>
          </p:nvPr>
        </p:nvSpPr>
        <p:spPr bwMode="auto">
          <a:xfrm>
            <a:off x="1150938" y="214313"/>
            <a:ext cx="7793037" cy="1462087"/>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34" name="Rectangle 10"/>
          <p:cNvSpPr>
            <a:spLocks noGrp="1" noChangeArrowheads="1"/>
          </p:cNvSpPr>
          <p:nvPr>
            <p:ph type="body" idx="1"/>
          </p:nvPr>
        </p:nvSpPr>
        <p:spPr bwMode="auto">
          <a:xfrm>
            <a:off x="1182688" y="201771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94219" name="Rectangle 11"/>
          <p:cNvSpPr>
            <a:spLocks noGrp="1" noChangeArrowheads="1"/>
          </p:cNvSpPr>
          <p:nvPr>
            <p:ph type="dt" sz="half" idx="2"/>
          </p:nvPr>
        </p:nvSpPr>
        <p:spPr bwMode="auto">
          <a:xfrm>
            <a:off x="1162050" y="635635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400">
                <a:ea typeface="+mn-ea"/>
              </a:defRPr>
            </a:lvl1pPr>
          </a:lstStyle>
          <a:p>
            <a:pPr>
              <a:defRPr/>
            </a:pPr>
            <a:endParaRPr lang="en-US" altLang="zh-CN" dirty="0"/>
          </a:p>
        </p:txBody>
      </p:sp>
      <p:sp>
        <p:nvSpPr>
          <p:cNvPr id="94220" name="Rectangle 12"/>
          <p:cNvSpPr>
            <a:spLocks noGrp="1" noChangeArrowheads="1"/>
          </p:cNvSpPr>
          <p:nvPr>
            <p:ph type="ftr" sz="quarter" idx="3"/>
          </p:nvPr>
        </p:nvSpPr>
        <p:spPr bwMode="auto">
          <a:xfrm>
            <a:off x="3657600" y="635635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0" hangingPunct="0">
              <a:defRPr sz="1400"/>
            </a:lvl1pPr>
          </a:lstStyle>
          <a:p>
            <a:pPr>
              <a:defRPr/>
            </a:pPr>
            <a:endParaRPr lang="en-US" altLang="zh-CN"/>
          </a:p>
        </p:txBody>
      </p:sp>
      <p:sp>
        <p:nvSpPr>
          <p:cNvPr id="94221" name="Rectangle 13"/>
          <p:cNvSpPr>
            <a:spLocks noGrp="1" noChangeArrowheads="1"/>
          </p:cNvSpPr>
          <p:nvPr>
            <p:ph type="sldNum" sz="quarter" idx="4"/>
          </p:nvPr>
        </p:nvSpPr>
        <p:spPr bwMode="auto">
          <a:xfrm>
            <a:off x="7042150" y="635635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400">
                <a:ea typeface="+mn-ea"/>
              </a:defRPr>
            </a:lvl1pPr>
          </a:lstStyle>
          <a:p>
            <a:pPr>
              <a:defRPr/>
            </a:pPr>
            <a:fld id="{662ED48E-4C53-4753-99DB-A7AD89D0C7AC}" type="slidenum">
              <a:rPr lang="zh-CN" altLang="en-US"/>
              <a:pPr>
                <a:defRPr/>
              </a:pPr>
              <a:t>‹#›</a:t>
            </a:fld>
            <a:endParaRPr lang="en-US" altLang="zh-CN" dirty="0"/>
          </a:p>
        </p:txBody>
      </p:sp>
      <p:grpSp>
        <p:nvGrpSpPr>
          <p:cNvPr id="1038" name="Group 14"/>
          <p:cNvGrpSpPr>
            <a:grpSpLocks/>
          </p:cNvGrpSpPr>
          <p:nvPr/>
        </p:nvGrpSpPr>
        <p:grpSpPr bwMode="auto">
          <a:xfrm>
            <a:off x="0" y="898525"/>
            <a:ext cx="1439863" cy="1439863"/>
            <a:chOff x="0" y="680"/>
            <a:chExt cx="907" cy="907"/>
          </a:xfrm>
        </p:grpSpPr>
        <p:sp>
          <p:nvSpPr>
            <p:cNvPr id="94223" name="Freeform 15"/>
            <p:cNvSpPr>
              <a:spLocks/>
            </p:cNvSpPr>
            <p:nvPr/>
          </p:nvSpPr>
          <p:spPr bwMode="ltGray">
            <a:xfrm>
              <a:off x="453" y="1360"/>
              <a:ext cx="12" cy="227"/>
            </a:xfrm>
            <a:custGeom>
              <a:avLst/>
              <a:gdLst/>
              <a:ahLst/>
              <a:cxnLst>
                <a:cxn ang="0">
                  <a:pos x="0" y="252"/>
                </a:cxn>
                <a:cxn ang="0">
                  <a:pos x="12" y="252"/>
                </a:cxn>
                <a:cxn ang="0">
                  <a:pos x="12" y="0"/>
                </a:cxn>
                <a:cxn ang="0">
                  <a:pos x="0" y="0"/>
                </a:cxn>
                <a:cxn ang="0">
                  <a:pos x="0" y="252"/>
                </a:cxn>
                <a:cxn ang="0">
                  <a:pos x="0" y="252"/>
                </a:cxn>
              </a:cxnLst>
              <a:rect l="0" t="0" r="r" b="b"/>
              <a:pathLst>
                <a:path w="12" h="252">
                  <a:moveTo>
                    <a:pt x="0" y="252"/>
                  </a:moveTo>
                  <a:lnTo>
                    <a:pt x="12" y="252"/>
                  </a:lnTo>
                  <a:lnTo>
                    <a:pt x="12" y="0"/>
                  </a:lnTo>
                  <a:lnTo>
                    <a:pt x="0" y="0"/>
                  </a:lnTo>
                  <a:lnTo>
                    <a:pt x="0" y="252"/>
                  </a:lnTo>
                  <a:lnTo>
                    <a:pt x="0" y="252"/>
                  </a:lnTo>
                  <a:close/>
                </a:path>
              </a:pathLst>
            </a:custGeom>
            <a:gradFill rotWithShape="0">
              <a:gsLst>
                <a:gs pos="0">
                  <a:schemeClr val="accent2"/>
                </a:gs>
                <a:gs pos="100000">
                  <a:schemeClr val="bg2"/>
                </a:gs>
              </a:gsLst>
              <a:lin ang="5400000" scaled="1"/>
            </a:gradFill>
            <a:ln w="9525">
              <a:noFill/>
              <a:round/>
              <a:headEnd/>
              <a:tailEnd/>
            </a:ln>
          </p:spPr>
          <p:txBody>
            <a:bodyPr/>
            <a:lstStyle/>
            <a:p>
              <a:pPr eaLnBrk="0" hangingPunct="0">
                <a:defRPr/>
              </a:pPr>
              <a:endParaRPr lang="zh-CN" altLang="en-US">
                <a:ea typeface="+mn-ea"/>
              </a:endParaRPr>
            </a:p>
          </p:txBody>
        </p:sp>
        <p:sp>
          <p:nvSpPr>
            <p:cNvPr id="94224" name="Freeform 16"/>
            <p:cNvSpPr>
              <a:spLocks/>
            </p:cNvSpPr>
            <p:nvPr/>
          </p:nvSpPr>
          <p:spPr bwMode="ltGray">
            <a:xfrm>
              <a:off x="453" y="680"/>
              <a:ext cx="12" cy="227"/>
            </a:xfrm>
            <a:custGeom>
              <a:avLst/>
              <a:gdLst/>
              <a:ahLst/>
              <a:cxnLst>
                <a:cxn ang="0">
                  <a:pos x="12" y="0"/>
                </a:cxn>
                <a:cxn ang="0">
                  <a:pos x="0" y="0"/>
                </a:cxn>
                <a:cxn ang="0">
                  <a:pos x="0" y="252"/>
                </a:cxn>
                <a:cxn ang="0">
                  <a:pos x="12" y="252"/>
                </a:cxn>
                <a:cxn ang="0">
                  <a:pos x="12" y="0"/>
                </a:cxn>
                <a:cxn ang="0">
                  <a:pos x="12" y="0"/>
                </a:cxn>
              </a:cxnLst>
              <a:rect l="0" t="0" r="r" b="b"/>
              <a:pathLst>
                <a:path w="12" h="252">
                  <a:moveTo>
                    <a:pt x="12" y="0"/>
                  </a:moveTo>
                  <a:lnTo>
                    <a:pt x="0" y="0"/>
                  </a:lnTo>
                  <a:lnTo>
                    <a:pt x="0" y="252"/>
                  </a:lnTo>
                  <a:lnTo>
                    <a:pt x="12" y="252"/>
                  </a:lnTo>
                  <a:lnTo>
                    <a:pt x="12" y="0"/>
                  </a:lnTo>
                  <a:lnTo>
                    <a:pt x="12" y="0"/>
                  </a:lnTo>
                  <a:close/>
                </a:path>
              </a:pathLst>
            </a:custGeom>
            <a:gradFill rotWithShape="0">
              <a:gsLst>
                <a:gs pos="0">
                  <a:schemeClr val="bg2"/>
                </a:gs>
                <a:gs pos="100000">
                  <a:schemeClr val="accent2"/>
                </a:gs>
              </a:gsLst>
              <a:lin ang="5400000" scaled="1"/>
            </a:gradFill>
            <a:ln w="9525">
              <a:noFill/>
              <a:round/>
              <a:headEnd/>
              <a:tailEnd/>
            </a:ln>
          </p:spPr>
          <p:txBody>
            <a:bodyPr/>
            <a:lstStyle/>
            <a:p>
              <a:pPr eaLnBrk="0" hangingPunct="0">
                <a:defRPr/>
              </a:pPr>
              <a:endParaRPr lang="zh-CN" altLang="en-US">
                <a:ea typeface="+mn-ea"/>
              </a:endParaRPr>
            </a:p>
          </p:txBody>
        </p:sp>
        <p:sp>
          <p:nvSpPr>
            <p:cNvPr id="94225" name="Freeform 17"/>
            <p:cNvSpPr>
              <a:spLocks/>
            </p:cNvSpPr>
            <p:nvPr/>
          </p:nvSpPr>
          <p:spPr bwMode="ltGray">
            <a:xfrm>
              <a:off x="453" y="906"/>
              <a:ext cx="12" cy="453"/>
            </a:xfrm>
            <a:custGeom>
              <a:avLst/>
              <a:gdLst/>
              <a:ahLst/>
              <a:cxnLst>
                <a:cxn ang="0">
                  <a:pos x="0" y="0"/>
                </a:cxn>
                <a:cxn ang="0">
                  <a:pos x="0" y="420"/>
                </a:cxn>
                <a:cxn ang="0">
                  <a:pos x="12" y="420"/>
                </a:cxn>
                <a:cxn ang="0">
                  <a:pos x="12" y="0"/>
                </a:cxn>
                <a:cxn ang="0">
                  <a:pos x="0" y="0"/>
                </a:cxn>
                <a:cxn ang="0">
                  <a:pos x="0" y="0"/>
                </a:cxn>
              </a:cxnLst>
              <a:rect l="0" t="0" r="r" b="b"/>
              <a:pathLst>
                <a:path w="12" h="420">
                  <a:moveTo>
                    <a:pt x="0" y="0"/>
                  </a:moveTo>
                  <a:lnTo>
                    <a:pt x="0" y="420"/>
                  </a:lnTo>
                  <a:lnTo>
                    <a:pt x="12" y="420"/>
                  </a:lnTo>
                  <a:lnTo>
                    <a:pt x="12" y="0"/>
                  </a:lnTo>
                  <a:lnTo>
                    <a:pt x="0" y="0"/>
                  </a:lnTo>
                  <a:lnTo>
                    <a:pt x="0" y="0"/>
                  </a:lnTo>
                  <a:close/>
                </a:path>
              </a:pathLst>
            </a:custGeom>
            <a:gradFill rotWithShape="0">
              <a:gsLst>
                <a:gs pos="0">
                  <a:schemeClr val="accent2"/>
                </a:gs>
                <a:gs pos="50000">
                  <a:schemeClr val="hlink"/>
                </a:gs>
                <a:gs pos="100000">
                  <a:schemeClr val="accent2"/>
                </a:gs>
              </a:gsLst>
              <a:lin ang="5400000" scaled="1"/>
            </a:gradFill>
            <a:ln w="9525">
              <a:noFill/>
              <a:round/>
              <a:headEnd/>
              <a:tailEnd/>
            </a:ln>
          </p:spPr>
          <p:txBody>
            <a:bodyPr/>
            <a:lstStyle/>
            <a:p>
              <a:pPr eaLnBrk="0" hangingPunct="0">
                <a:defRPr/>
              </a:pPr>
              <a:endParaRPr lang="zh-CN" altLang="en-US">
                <a:ea typeface="+mn-ea"/>
              </a:endParaRPr>
            </a:p>
          </p:txBody>
        </p:sp>
        <p:sp>
          <p:nvSpPr>
            <p:cNvPr id="94226" name="Freeform 18"/>
            <p:cNvSpPr>
              <a:spLocks/>
            </p:cNvSpPr>
            <p:nvPr/>
          </p:nvSpPr>
          <p:spPr bwMode="ltGray">
            <a:xfrm>
              <a:off x="0" y="1133"/>
              <a:ext cx="340" cy="12"/>
            </a:xfrm>
            <a:custGeom>
              <a:avLst/>
              <a:gdLst/>
              <a:ahLst/>
              <a:cxnLst>
                <a:cxn ang="0">
                  <a:pos x="0" y="0"/>
                </a:cxn>
                <a:cxn ang="0">
                  <a:pos x="0" y="12"/>
                </a:cxn>
                <a:cxn ang="0">
                  <a:pos x="251" y="12"/>
                </a:cxn>
                <a:cxn ang="0">
                  <a:pos x="251" y="0"/>
                </a:cxn>
                <a:cxn ang="0">
                  <a:pos x="0" y="0"/>
                </a:cxn>
                <a:cxn ang="0">
                  <a:pos x="0" y="0"/>
                </a:cxn>
              </a:cxnLst>
              <a:rect l="0" t="0" r="r" b="b"/>
              <a:pathLst>
                <a:path w="251" h="12">
                  <a:moveTo>
                    <a:pt x="0" y="0"/>
                  </a:moveTo>
                  <a:lnTo>
                    <a:pt x="0" y="12"/>
                  </a:lnTo>
                  <a:lnTo>
                    <a:pt x="251" y="12"/>
                  </a:lnTo>
                  <a:lnTo>
                    <a:pt x="251" y="0"/>
                  </a:lnTo>
                  <a:lnTo>
                    <a:pt x="0" y="0"/>
                  </a:lnTo>
                  <a:lnTo>
                    <a:pt x="0" y="0"/>
                  </a:lnTo>
                  <a:close/>
                </a:path>
              </a:pathLst>
            </a:custGeom>
            <a:gradFill rotWithShape="0">
              <a:gsLst>
                <a:gs pos="0">
                  <a:schemeClr val="bg2"/>
                </a:gs>
                <a:gs pos="100000">
                  <a:schemeClr val="accent2"/>
                </a:gs>
              </a:gsLst>
              <a:lin ang="0" scaled="1"/>
            </a:gradFill>
            <a:ln w="9525">
              <a:noFill/>
              <a:round/>
              <a:headEnd/>
              <a:tailEnd/>
            </a:ln>
          </p:spPr>
          <p:txBody>
            <a:bodyPr/>
            <a:lstStyle/>
            <a:p>
              <a:pPr eaLnBrk="0" hangingPunct="0">
                <a:defRPr/>
              </a:pPr>
              <a:endParaRPr lang="zh-CN" altLang="en-US">
                <a:ea typeface="+mn-ea"/>
              </a:endParaRPr>
            </a:p>
          </p:txBody>
        </p:sp>
        <p:sp>
          <p:nvSpPr>
            <p:cNvPr id="94227" name="Freeform 19"/>
            <p:cNvSpPr>
              <a:spLocks/>
            </p:cNvSpPr>
            <p:nvPr/>
          </p:nvSpPr>
          <p:spPr bwMode="ltGray">
            <a:xfrm>
              <a:off x="680" y="1133"/>
              <a:ext cx="227" cy="12"/>
            </a:xfrm>
            <a:custGeom>
              <a:avLst/>
              <a:gdLst/>
              <a:ahLst/>
              <a:cxnLst>
                <a:cxn ang="0">
                  <a:pos x="251" y="0"/>
                </a:cxn>
                <a:cxn ang="0">
                  <a:pos x="0" y="0"/>
                </a:cxn>
                <a:cxn ang="0">
                  <a:pos x="0" y="12"/>
                </a:cxn>
                <a:cxn ang="0">
                  <a:pos x="251" y="12"/>
                </a:cxn>
                <a:cxn ang="0">
                  <a:pos x="251" y="0"/>
                </a:cxn>
                <a:cxn ang="0">
                  <a:pos x="251" y="0"/>
                </a:cxn>
              </a:cxnLst>
              <a:rect l="0" t="0" r="r" b="b"/>
              <a:pathLst>
                <a:path w="251" h="12">
                  <a:moveTo>
                    <a:pt x="251" y="0"/>
                  </a:moveTo>
                  <a:lnTo>
                    <a:pt x="0" y="0"/>
                  </a:lnTo>
                  <a:lnTo>
                    <a:pt x="0" y="12"/>
                  </a:lnTo>
                  <a:lnTo>
                    <a:pt x="251" y="12"/>
                  </a:lnTo>
                  <a:lnTo>
                    <a:pt x="251" y="0"/>
                  </a:lnTo>
                  <a:lnTo>
                    <a:pt x="251" y="0"/>
                  </a:lnTo>
                  <a:close/>
                </a:path>
              </a:pathLst>
            </a:custGeom>
            <a:gradFill rotWithShape="0">
              <a:gsLst>
                <a:gs pos="0">
                  <a:schemeClr val="accent2"/>
                </a:gs>
                <a:gs pos="100000">
                  <a:schemeClr val="bg2"/>
                </a:gs>
              </a:gsLst>
              <a:lin ang="0" scaled="1"/>
            </a:gradFill>
            <a:ln w="9525">
              <a:noFill/>
              <a:round/>
              <a:headEnd/>
              <a:tailEnd/>
            </a:ln>
          </p:spPr>
          <p:txBody>
            <a:bodyPr/>
            <a:lstStyle/>
            <a:p>
              <a:pPr eaLnBrk="0" hangingPunct="0">
                <a:defRPr/>
              </a:pPr>
              <a:endParaRPr lang="zh-CN" altLang="en-US">
                <a:ea typeface="+mn-ea"/>
              </a:endParaRPr>
            </a:p>
          </p:txBody>
        </p:sp>
        <p:sp>
          <p:nvSpPr>
            <p:cNvPr id="94228" name="Freeform 20"/>
            <p:cNvSpPr>
              <a:spLocks/>
            </p:cNvSpPr>
            <p:nvPr/>
          </p:nvSpPr>
          <p:spPr bwMode="ltGray">
            <a:xfrm>
              <a:off x="226" y="1133"/>
              <a:ext cx="453" cy="12"/>
            </a:xfrm>
            <a:custGeom>
              <a:avLst/>
              <a:gdLst/>
              <a:ahLst/>
              <a:cxnLst>
                <a:cxn ang="0">
                  <a:pos x="0" y="0"/>
                </a:cxn>
                <a:cxn ang="0">
                  <a:pos x="0" y="12"/>
                </a:cxn>
                <a:cxn ang="0">
                  <a:pos x="418" y="12"/>
                </a:cxn>
                <a:cxn ang="0">
                  <a:pos x="418" y="0"/>
                </a:cxn>
                <a:cxn ang="0">
                  <a:pos x="0" y="0"/>
                </a:cxn>
                <a:cxn ang="0">
                  <a:pos x="0" y="0"/>
                </a:cxn>
              </a:cxnLst>
              <a:rect l="0" t="0" r="r" b="b"/>
              <a:pathLst>
                <a:path w="418" h="12">
                  <a:moveTo>
                    <a:pt x="0" y="0"/>
                  </a:moveTo>
                  <a:lnTo>
                    <a:pt x="0" y="12"/>
                  </a:lnTo>
                  <a:lnTo>
                    <a:pt x="418" y="12"/>
                  </a:lnTo>
                  <a:lnTo>
                    <a:pt x="418" y="0"/>
                  </a:lnTo>
                  <a:lnTo>
                    <a:pt x="0" y="0"/>
                  </a:lnTo>
                  <a:lnTo>
                    <a:pt x="0" y="0"/>
                  </a:lnTo>
                  <a:close/>
                </a:path>
              </a:pathLst>
            </a:custGeom>
            <a:gradFill rotWithShape="0">
              <a:gsLst>
                <a:gs pos="0">
                  <a:schemeClr val="accent2"/>
                </a:gs>
                <a:gs pos="50000">
                  <a:schemeClr val="hlink"/>
                </a:gs>
                <a:gs pos="100000">
                  <a:schemeClr val="accent2"/>
                </a:gs>
              </a:gsLst>
              <a:lin ang="0" scaled="1"/>
            </a:gradFill>
            <a:ln w="9525">
              <a:noFill/>
              <a:round/>
              <a:headEnd/>
              <a:tailEnd/>
            </a:ln>
          </p:spPr>
          <p:txBody>
            <a:bodyPr/>
            <a:lstStyle/>
            <a:p>
              <a:pPr eaLnBrk="0" hangingPunct="0">
                <a:defRPr/>
              </a:pPr>
              <a:endParaRPr lang="zh-CN" altLang="en-US">
                <a:ea typeface="+mn-ea"/>
              </a:endParaRPr>
            </a:p>
          </p:txBody>
        </p:sp>
      </p:gr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5" r:id="rId3"/>
    <p:sldLayoutId id="2147483674" r:id="rId4"/>
    <p:sldLayoutId id="2147483673" r:id="rId5"/>
    <p:sldLayoutId id="2147483678" r:id="rId6"/>
    <p:sldLayoutId id="2147483679" r:id="rId7"/>
    <p:sldLayoutId id="2147483680" r:id="rId8"/>
    <p:sldLayoutId id="2147483672" r:id="rId9"/>
    <p:sldLayoutId id="2147483671" r:id="rId10"/>
    <p:sldLayoutId id="2147483670" r:id="rId11"/>
    <p:sldLayoutId id="2147483669" r:id="rId12"/>
    <p:sldLayoutId id="2147483681" r:id="rId13"/>
  </p:sldLayoutIdLst>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eaLnBrk="1" fontAlgn="base" hangingPunct="1">
        <a:spcBef>
          <a:spcPct val="0"/>
        </a:spcBef>
        <a:spcAft>
          <a:spcPct val="0"/>
        </a:spcAft>
        <a:defRPr sz="4400">
          <a:solidFill>
            <a:schemeClr val="tx2"/>
          </a:solidFill>
          <a:latin typeface="Tahoma" pitchFamily="34" charset="0"/>
          <a:ea typeface="宋体" pitchFamily="2" charset="-122"/>
        </a:defRPr>
      </a:lvl6pPr>
      <a:lvl7pPr marL="914400" algn="l" rtl="0" eaLnBrk="1" fontAlgn="base" hangingPunct="1">
        <a:spcBef>
          <a:spcPct val="0"/>
        </a:spcBef>
        <a:spcAft>
          <a:spcPct val="0"/>
        </a:spcAft>
        <a:defRPr sz="4400">
          <a:solidFill>
            <a:schemeClr val="tx2"/>
          </a:solidFill>
          <a:latin typeface="Tahoma" pitchFamily="34" charset="0"/>
          <a:ea typeface="宋体" pitchFamily="2" charset="-122"/>
        </a:defRPr>
      </a:lvl7pPr>
      <a:lvl8pPr marL="1371600" algn="l" rtl="0" eaLnBrk="1" fontAlgn="base" hangingPunct="1">
        <a:spcBef>
          <a:spcPct val="0"/>
        </a:spcBef>
        <a:spcAft>
          <a:spcPct val="0"/>
        </a:spcAft>
        <a:defRPr sz="4400">
          <a:solidFill>
            <a:schemeClr val="tx2"/>
          </a:solidFill>
          <a:latin typeface="Tahoma" pitchFamily="34" charset="0"/>
          <a:ea typeface="宋体" pitchFamily="2" charset="-122"/>
        </a:defRPr>
      </a:lvl8pPr>
      <a:lvl9pPr marL="1828800" algn="l" rtl="0" eaLnBrk="1" fontAlgn="base" hangingPunct="1">
        <a:spcBef>
          <a:spcPct val="0"/>
        </a:spcBef>
        <a:spcAft>
          <a:spcPct val="0"/>
        </a:spcAft>
        <a:defRPr sz="4400">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Times New Roman" pitchFamily="18" charset="0"/>
          <a:ea typeface="+mn-ea"/>
          <a:cs typeface="Times New Roman" pitchFamily="18" charset="0"/>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5pPr>
      <a:lvl6pPr marL="25146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zqf135@qq.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image" Target="../media/image12.wmf"/><Relationship Id="rId5" Type="http://schemas.openxmlformats.org/officeDocument/2006/relationships/oleObject" Target="../embeddings/oleObject4.bin"/><Relationship Id="rId4" Type="http://schemas.openxmlformats.org/officeDocument/2006/relationships/image" Target="../media/image11.wmf"/></Relationships>
</file>

<file path=ppt/slides/_rels/slide15.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3.xml"/><Relationship Id="rId1" Type="http://schemas.openxmlformats.org/officeDocument/2006/relationships/vmlDrawing" Target="../drawings/vmlDrawing4.vml"/><Relationship Id="rId4" Type="http://schemas.openxmlformats.org/officeDocument/2006/relationships/image" Target="../media/image16.w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3.xml"/><Relationship Id="rId1" Type="http://schemas.openxmlformats.org/officeDocument/2006/relationships/vmlDrawing" Target="../drawings/vmlDrawing5.vml"/><Relationship Id="rId6" Type="http://schemas.openxmlformats.org/officeDocument/2006/relationships/image" Target="../media/image18.wmf"/><Relationship Id="rId5" Type="http://schemas.openxmlformats.org/officeDocument/2006/relationships/oleObject" Target="../embeddings/oleObject8.bin"/><Relationship Id="rId4" Type="http://schemas.openxmlformats.org/officeDocument/2006/relationships/image" Target="../media/image17.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3.xml"/><Relationship Id="rId1" Type="http://schemas.openxmlformats.org/officeDocument/2006/relationships/vmlDrawing" Target="../drawings/vmlDrawing6.vml"/><Relationship Id="rId4" Type="http://schemas.openxmlformats.org/officeDocument/2006/relationships/image" Target="../media/image24.w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3.xml"/><Relationship Id="rId1" Type="http://schemas.openxmlformats.org/officeDocument/2006/relationships/vmlDrawing" Target="../drawings/vmlDrawing7.vml"/><Relationship Id="rId5" Type="http://schemas.openxmlformats.org/officeDocument/2006/relationships/image" Target="../media/image25.wmf"/><Relationship Id="rId4" Type="http://schemas.openxmlformats.org/officeDocument/2006/relationships/image" Target="../media/image24.wmf"/></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33.wmf"/></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13.xml"/><Relationship Id="rId1" Type="http://schemas.openxmlformats.org/officeDocument/2006/relationships/vmlDrawing" Target="../drawings/vmlDrawing8.vml"/><Relationship Id="rId5" Type="http://schemas.openxmlformats.org/officeDocument/2006/relationships/image" Target="../media/image43.wmf"/><Relationship Id="rId4" Type="http://schemas.openxmlformats.org/officeDocument/2006/relationships/oleObject" Target="../embeddings/oleObject11.bin"/></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1.wmf"/><Relationship Id="rId4"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3.xml"/><Relationship Id="rId1" Type="http://schemas.openxmlformats.org/officeDocument/2006/relationships/vmlDrawing" Target="../drawings/vmlDrawing9.vml"/><Relationship Id="rId5" Type="http://schemas.openxmlformats.org/officeDocument/2006/relationships/image" Target="../media/image49.png"/><Relationship Id="rId4" Type="http://schemas.openxmlformats.org/officeDocument/2006/relationships/image" Target="../media/image48.wmf"/></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13.xml"/><Relationship Id="rId1" Type="http://schemas.openxmlformats.org/officeDocument/2006/relationships/vmlDrawing" Target="../drawings/vmlDrawing10.vml"/><Relationship Id="rId5" Type="http://schemas.openxmlformats.org/officeDocument/2006/relationships/image" Target="../media/image50.wmf"/><Relationship Id="rId4" Type="http://schemas.openxmlformats.org/officeDocument/2006/relationships/oleObject" Target="../embeddings/oleObject13.bin"/></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13.xml"/><Relationship Id="rId1" Type="http://schemas.openxmlformats.org/officeDocument/2006/relationships/vmlDrawing" Target="../drawings/vmlDrawing11.vml"/><Relationship Id="rId5" Type="http://schemas.openxmlformats.org/officeDocument/2006/relationships/image" Target="../media/image52.wmf"/><Relationship Id="rId4" Type="http://schemas.openxmlformats.org/officeDocument/2006/relationships/oleObject" Target="../embeddings/oleObject14.bin"/></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3.xml"/><Relationship Id="rId1" Type="http://schemas.openxmlformats.org/officeDocument/2006/relationships/vmlDrawing" Target="../drawings/vmlDrawing12.v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wmf"/></Relationships>
</file>

<file path=ppt/slides/_rels/slide45.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7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6.png"/><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image" Target="../media/image5.png"/><Relationship Id="rId5" Type="http://schemas.openxmlformats.org/officeDocument/2006/relationships/image" Target="../media/image4.wmf"/><Relationship Id="rId4" Type="http://schemas.openxmlformats.org/officeDocument/2006/relationships/oleObject" Target="../embeddings/oleObject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6"/>
          <p:cNvSpPr>
            <a:spLocks noGrp="1" noChangeArrowheads="1"/>
          </p:cNvSpPr>
          <p:nvPr>
            <p:ph type="sldNum" sz="quarter" idx="12"/>
          </p:nvPr>
        </p:nvSpPr>
        <p:spPr/>
        <p:txBody>
          <a:bodyPr/>
          <a:lstStyle/>
          <a:p>
            <a:pPr>
              <a:defRPr/>
            </a:pPr>
            <a:fld id="{40A52FED-2DB6-4DD6-9A26-FCDC43D2C9AF}" type="slidenum">
              <a:rPr lang="zh-CN" altLang="en-US"/>
              <a:pPr>
                <a:defRPr/>
              </a:pPr>
              <a:t>1</a:t>
            </a:fld>
            <a:endParaRPr lang="en-US" altLang="zh-CN"/>
          </a:p>
        </p:txBody>
      </p:sp>
      <p:sp>
        <p:nvSpPr>
          <p:cNvPr id="33798" name="Rectangle 6"/>
          <p:cNvSpPr>
            <a:spLocks noGrp="1" noChangeArrowheads="1"/>
          </p:cNvSpPr>
          <p:nvPr>
            <p:ph type="ctrTitle"/>
          </p:nvPr>
        </p:nvSpPr>
        <p:spPr/>
        <p:txBody>
          <a:bodyPr/>
          <a:lstStyle/>
          <a:p>
            <a:pPr eaLnBrk="1" hangingPunct="1">
              <a:defRPr/>
            </a:pPr>
            <a:r>
              <a:rPr lang="en-US" altLang="zh-CN" sz="5400" dirty="0" smtClean="0"/>
              <a:t>Digital Image Processing</a:t>
            </a:r>
            <a:endParaRPr lang="zh-CN" altLang="en-US" sz="5400" b="1" dirty="0" smtClean="0">
              <a:solidFill>
                <a:schemeClr val="folHlink"/>
              </a:solidFill>
              <a:effectLst>
                <a:outerShdw blurRad="38100" dist="38100" dir="2700000" algn="tl">
                  <a:srgbClr val="C0C0C0"/>
                </a:outerShdw>
              </a:effectLst>
            </a:endParaRPr>
          </a:p>
        </p:txBody>
      </p:sp>
      <p:sp>
        <p:nvSpPr>
          <p:cNvPr id="17411" name="Rectangle 7"/>
          <p:cNvSpPr>
            <a:spLocks noGrp="1" noChangeArrowheads="1"/>
          </p:cNvSpPr>
          <p:nvPr>
            <p:ph type="subTitle" idx="1"/>
          </p:nvPr>
        </p:nvSpPr>
        <p:spPr>
          <a:xfrm>
            <a:off x="395288" y="3500438"/>
            <a:ext cx="8497887" cy="2665412"/>
          </a:xfrm>
        </p:spPr>
        <p:txBody>
          <a:bodyPr/>
          <a:lstStyle/>
          <a:p>
            <a:pPr algn="l" eaLnBrk="1" hangingPunct="1">
              <a:lnSpc>
                <a:spcPct val="90000"/>
              </a:lnSpc>
              <a:spcBef>
                <a:spcPct val="50000"/>
              </a:spcBef>
              <a:buClrTx/>
              <a:buSzTx/>
            </a:pPr>
            <a:r>
              <a:rPr lang="zh-CN" altLang="en-US" b="1" dirty="0" smtClean="0">
                <a:latin typeface="华文新魏" pitchFamily="2" charset="-122"/>
                <a:ea typeface="华文新魏" pitchFamily="2" charset="-122"/>
              </a:rPr>
              <a:t>     </a:t>
            </a:r>
            <a:r>
              <a:rPr lang="zh-CN" altLang="en-US" sz="2800" b="1" dirty="0" smtClean="0">
                <a:latin typeface="华文新魏" pitchFamily="2" charset="-122"/>
                <a:ea typeface="华文新魏" pitchFamily="2" charset="-122"/>
              </a:rPr>
              <a:t> </a:t>
            </a:r>
            <a:r>
              <a:rPr lang="en-US" altLang="zh-CN" sz="2800" b="1" dirty="0">
                <a:ea typeface="楷体_GB2312" pitchFamily="49" charset="-122"/>
              </a:rPr>
              <a:t>Associate </a:t>
            </a:r>
            <a:r>
              <a:rPr lang="en-US" altLang="zh-CN" sz="2800" b="1" dirty="0" smtClean="0">
                <a:ea typeface="楷体_GB2312" pitchFamily="49" charset="-122"/>
              </a:rPr>
              <a:t>Prof. </a:t>
            </a:r>
            <a:r>
              <a:rPr lang="en-US" altLang="zh-CN" sz="2800" b="1" dirty="0" smtClean="0">
                <a:ea typeface="楷体_GB2312" pitchFamily="49" charset="-122"/>
              </a:rPr>
              <a:t>Zhang </a:t>
            </a:r>
            <a:r>
              <a:rPr lang="en-US" altLang="zh-CN" sz="2800" b="1" dirty="0" err="1" smtClean="0">
                <a:ea typeface="楷体_GB2312" pitchFamily="49" charset="-122"/>
              </a:rPr>
              <a:t>Qingfeng</a:t>
            </a:r>
            <a:r>
              <a:rPr lang="en-US" altLang="zh-CN" sz="2800" b="1" dirty="0" smtClean="0">
                <a:ea typeface="楷体_GB2312" pitchFamily="49" charset="-122"/>
              </a:rPr>
              <a:t>(</a:t>
            </a:r>
            <a:r>
              <a:rPr lang="zh-CN" altLang="en-US" sz="2800" b="1" dirty="0" smtClean="0">
                <a:ea typeface="楷体_GB2312" pitchFamily="49" charset="-122"/>
              </a:rPr>
              <a:t>张庆丰</a:t>
            </a:r>
            <a:r>
              <a:rPr lang="en-US" altLang="zh-CN" sz="2800" b="1" dirty="0" smtClean="0">
                <a:ea typeface="楷体_GB2312" pitchFamily="49" charset="-122"/>
              </a:rPr>
              <a:t>) </a:t>
            </a:r>
            <a:r>
              <a:rPr lang="en-US" altLang="zh-CN" sz="2800" b="1" dirty="0" smtClean="0">
                <a:ea typeface="楷体_GB2312" pitchFamily="49" charset="-122"/>
              </a:rPr>
              <a:t>  </a:t>
            </a:r>
          </a:p>
          <a:p>
            <a:pPr algn="l" eaLnBrk="1" hangingPunct="1">
              <a:lnSpc>
                <a:spcPct val="90000"/>
              </a:lnSpc>
              <a:spcBef>
                <a:spcPct val="50000"/>
              </a:spcBef>
              <a:buClrTx/>
              <a:buSzTx/>
              <a:buFontTx/>
              <a:buNone/>
            </a:pPr>
            <a:r>
              <a:rPr lang="en-US" altLang="zh-CN" sz="2800" dirty="0" smtClean="0">
                <a:ea typeface="华文新魏" pitchFamily="2" charset="-122"/>
              </a:rPr>
              <a:t>      Department </a:t>
            </a:r>
            <a:r>
              <a:rPr lang="en-US" altLang="zh-CN" sz="2800" dirty="0" smtClean="0">
                <a:ea typeface="华文新魏" pitchFamily="2" charset="-122"/>
              </a:rPr>
              <a:t>of Computer Science, Jinan University</a:t>
            </a:r>
            <a:endParaRPr lang="zh-CN" altLang="en-US" sz="2800" dirty="0" smtClean="0">
              <a:ea typeface="楷体_GB2312" pitchFamily="49" charset="-122"/>
            </a:endParaRPr>
          </a:p>
          <a:p>
            <a:pPr algn="l" eaLnBrk="1" hangingPunct="1">
              <a:lnSpc>
                <a:spcPct val="90000"/>
              </a:lnSpc>
              <a:spcBef>
                <a:spcPct val="50000"/>
              </a:spcBef>
              <a:buClrTx/>
              <a:buSzTx/>
              <a:buFontTx/>
              <a:buNone/>
            </a:pPr>
            <a:r>
              <a:rPr lang="zh-CN" altLang="en-US" sz="2800" dirty="0" smtClean="0">
                <a:ea typeface="楷体_GB2312" pitchFamily="49" charset="-122"/>
              </a:rPr>
              <a:t>      </a:t>
            </a:r>
            <a:r>
              <a:rPr lang="en-US" altLang="zh-CN" sz="2800" dirty="0" smtClean="0">
                <a:ea typeface="楷体_GB2312" pitchFamily="49" charset="-122"/>
              </a:rPr>
              <a:t>Office Room:  415, </a:t>
            </a:r>
            <a:r>
              <a:rPr lang="en-US" altLang="zh-CN" sz="2800" dirty="0" err="1" smtClean="0">
                <a:ea typeface="楷体_GB2312" pitchFamily="49" charset="-122"/>
              </a:rPr>
              <a:t>Nanhailou</a:t>
            </a:r>
            <a:r>
              <a:rPr lang="en-US" altLang="zh-CN" sz="2800" dirty="0" smtClean="0">
                <a:ea typeface="楷体_GB2312" pitchFamily="49" charset="-122"/>
              </a:rPr>
              <a:t> Building</a:t>
            </a:r>
            <a:endParaRPr lang="zh-CN" altLang="en-US" sz="2800" dirty="0" smtClean="0">
              <a:ea typeface="楷体_GB2312" pitchFamily="49" charset="-122"/>
            </a:endParaRPr>
          </a:p>
          <a:p>
            <a:pPr algn="l" eaLnBrk="1" hangingPunct="1">
              <a:lnSpc>
                <a:spcPct val="90000"/>
              </a:lnSpc>
              <a:spcBef>
                <a:spcPct val="50000"/>
              </a:spcBef>
              <a:buClrTx/>
              <a:buSzTx/>
              <a:buFontTx/>
              <a:buNone/>
            </a:pPr>
            <a:r>
              <a:rPr lang="en-US" altLang="zh-CN" sz="2800" dirty="0" smtClean="0">
                <a:ea typeface="仿宋_GB2312" pitchFamily="49" charset="-122"/>
              </a:rPr>
              <a:t>       </a:t>
            </a:r>
            <a:r>
              <a:rPr lang="en-US" altLang="zh-CN" sz="2800" dirty="0" smtClean="0">
                <a:ea typeface="MingLiU" pitchFamily="49" charset="-120"/>
              </a:rPr>
              <a:t>Email: </a:t>
            </a:r>
            <a:r>
              <a:rPr lang="en-US" altLang="zh-CN" sz="2800" dirty="0" smtClean="0">
                <a:ea typeface="MingLiU" pitchFamily="49" charset="-120"/>
                <a:hlinkClick r:id="rId2"/>
              </a:rPr>
              <a:t>zqf135@qq.com</a:t>
            </a:r>
            <a:endParaRPr lang="en-US" altLang="zh-CN" sz="2800" dirty="0" smtClean="0">
              <a:ea typeface="MingLiU" pitchFamily="49" charset="-120"/>
            </a:endParaRPr>
          </a:p>
        </p:txBody>
      </p:sp>
      <p:sp>
        <p:nvSpPr>
          <p:cNvPr id="4" name="灯片编号占位符 3"/>
          <p:cNvSpPr txBox="1">
            <a:spLocks noGrp="1"/>
          </p:cNvSpPr>
          <p:nvPr/>
        </p:nvSpPr>
        <p:spPr bwMode="auto">
          <a:xfrm>
            <a:off x="6858000" y="6356350"/>
            <a:ext cx="1905000" cy="457200"/>
          </a:xfrm>
          <a:prstGeom prst="rect">
            <a:avLst/>
          </a:prstGeom>
          <a:noFill/>
          <a:ln>
            <a:miter lim="800000"/>
            <a:headEnd/>
            <a:tailEnd/>
          </a:ln>
        </p:spPr>
        <p:txBody>
          <a:bodyPr anchor="b"/>
          <a:lstStyle/>
          <a:p>
            <a:pPr algn="r" eaLnBrk="0" hangingPunct="0">
              <a:defRPr/>
            </a:pPr>
            <a:fld id="{B33A3FAE-4F48-41B0-8FAE-0405FC3E3E59}" type="slidenum">
              <a:rPr lang="zh-CN" altLang="en-US" sz="1400">
                <a:solidFill>
                  <a:schemeClr val="bg2"/>
                </a:solidFill>
                <a:ea typeface="+mn-ea"/>
              </a:rPr>
              <a:pPr algn="r" eaLnBrk="0" hangingPunct="0">
                <a:defRPr/>
              </a:pPr>
              <a:t>1</a:t>
            </a:fld>
            <a:endParaRPr lang="en-US" altLang="zh-CN" sz="1400">
              <a:solidFill>
                <a:schemeClr val="bg2"/>
              </a:solidFill>
              <a:ea typeface="+mn-e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44D33FE8-D305-4FA5-90C1-C68C28E7B444}" type="slidenum">
              <a:rPr lang="zh-CN" altLang="en-US"/>
              <a:pPr>
                <a:defRPr/>
              </a:pPr>
              <a:t>10</a:t>
            </a:fld>
            <a:endParaRPr lang="en-US" altLang="zh-CN" dirty="0"/>
          </a:p>
        </p:txBody>
      </p:sp>
      <p:sp>
        <p:nvSpPr>
          <p:cNvPr id="23554" name="Rectangle 2"/>
          <p:cNvSpPr>
            <a:spLocks noGrp="1" noChangeArrowheads="1"/>
          </p:cNvSpPr>
          <p:nvPr>
            <p:ph type="title"/>
          </p:nvPr>
        </p:nvSpPr>
        <p:spPr>
          <a:xfrm>
            <a:off x="1150939" y="214313"/>
            <a:ext cx="7525518" cy="1462087"/>
          </a:xfrm>
        </p:spPr>
        <p:txBody>
          <a:bodyPr/>
          <a:lstStyle/>
          <a:p>
            <a:r>
              <a:rPr lang="en-US" altLang="zh-CN" sz="3600" dirty="0" smtClean="0"/>
              <a:t>Basics of filtering in the frequency domain</a:t>
            </a:r>
          </a:p>
        </p:txBody>
      </p:sp>
      <p:sp>
        <p:nvSpPr>
          <p:cNvPr id="23555" name="Rectangle 3"/>
          <p:cNvSpPr>
            <a:spLocks noGrp="1" noChangeArrowheads="1"/>
          </p:cNvSpPr>
          <p:nvPr>
            <p:ph type="body" sz="half" idx="1"/>
          </p:nvPr>
        </p:nvSpPr>
        <p:spPr>
          <a:xfrm>
            <a:off x="395536" y="2132856"/>
            <a:ext cx="8496944" cy="4464495"/>
          </a:xfrm>
        </p:spPr>
        <p:txBody>
          <a:bodyPr/>
          <a:lstStyle/>
          <a:p>
            <a:pPr lvl="1"/>
            <a:r>
              <a:rPr lang="en-US" altLang="zh-CN" dirty="0" smtClean="0"/>
              <a:t>A filter </a:t>
            </a:r>
            <a:r>
              <a:rPr lang="en-US" altLang="zh-CN" i="1" dirty="0" smtClean="0"/>
              <a:t>H(</a:t>
            </a:r>
            <a:r>
              <a:rPr lang="en-US" altLang="zh-CN" i="1" dirty="0" err="1" smtClean="0"/>
              <a:t>u,v</a:t>
            </a:r>
            <a:r>
              <a:rPr lang="en-US" altLang="zh-CN" i="1" dirty="0" smtClean="0"/>
              <a:t>)</a:t>
            </a:r>
            <a:r>
              <a:rPr lang="en-US" altLang="zh-CN" dirty="0" smtClean="0"/>
              <a:t> that attenuates(</a:t>
            </a:r>
            <a:r>
              <a:rPr lang="zh-CN" altLang="en-US" dirty="0" smtClean="0"/>
              <a:t>减弱</a:t>
            </a:r>
            <a:r>
              <a:rPr lang="en-US" altLang="zh-CN" dirty="0" smtClean="0"/>
              <a:t>) high frequencies while passing low frequencies (called a </a:t>
            </a:r>
            <a:r>
              <a:rPr lang="en-US" altLang="zh-CN" dirty="0" err="1" smtClean="0"/>
              <a:t>lowpass</a:t>
            </a:r>
            <a:r>
              <a:rPr lang="en-US" altLang="zh-CN" dirty="0" smtClean="0"/>
              <a:t> filter </a:t>
            </a:r>
            <a:r>
              <a:rPr lang="zh-CN" altLang="en-US" dirty="0" smtClean="0"/>
              <a:t>低通滤波器</a:t>
            </a:r>
            <a:r>
              <a:rPr lang="en-US" altLang="zh-CN" dirty="0" smtClean="0"/>
              <a:t>) would blur an image. While a filter with the opposite property (called a </a:t>
            </a:r>
            <a:r>
              <a:rPr lang="en-US" altLang="zh-CN" dirty="0" err="1" smtClean="0"/>
              <a:t>highpass</a:t>
            </a:r>
            <a:r>
              <a:rPr lang="en-US" altLang="zh-CN" dirty="0" smtClean="0"/>
              <a:t> filter </a:t>
            </a:r>
            <a:r>
              <a:rPr lang="zh-CN" altLang="en-US" dirty="0" smtClean="0"/>
              <a:t>高通滤波器</a:t>
            </a:r>
            <a:r>
              <a:rPr lang="en-US" altLang="zh-CN" dirty="0" smtClean="0"/>
              <a:t>) would enhance sharp detail, but cause a reduction in contrast in the image.</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44D33FE8-D305-4FA5-90C1-C68C28E7B444}" type="slidenum">
              <a:rPr lang="zh-CN" altLang="en-US"/>
              <a:pPr>
                <a:defRPr/>
              </a:pPr>
              <a:t>11</a:t>
            </a:fld>
            <a:endParaRPr lang="en-US" altLang="zh-CN" dirty="0"/>
          </a:p>
        </p:txBody>
      </p:sp>
      <p:sp>
        <p:nvSpPr>
          <p:cNvPr id="23554" name="Rectangle 2"/>
          <p:cNvSpPr>
            <a:spLocks noGrp="1" noChangeArrowheads="1"/>
          </p:cNvSpPr>
          <p:nvPr>
            <p:ph type="title"/>
          </p:nvPr>
        </p:nvSpPr>
        <p:spPr>
          <a:xfrm>
            <a:off x="1150939" y="214313"/>
            <a:ext cx="7525518" cy="1462087"/>
          </a:xfrm>
        </p:spPr>
        <p:txBody>
          <a:bodyPr/>
          <a:lstStyle/>
          <a:p>
            <a:r>
              <a:rPr lang="en-US" altLang="zh-CN" sz="3600" dirty="0" smtClean="0"/>
              <a:t>Basics of filtering in the frequency domain</a:t>
            </a:r>
          </a:p>
        </p:txBody>
      </p:sp>
      <p:sp>
        <p:nvSpPr>
          <p:cNvPr id="23555" name="Rectangle 3"/>
          <p:cNvSpPr>
            <a:spLocks noGrp="1" noChangeArrowheads="1"/>
          </p:cNvSpPr>
          <p:nvPr>
            <p:ph type="body" sz="half" idx="1"/>
          </p:nvPr>
        </p:nvSpPr>
        <p:spPr>
          <a:xfrm>
            <a:off x="395536" y="2132856"/>
            <a:ext cx="8496944" cy="4464495"/>
          </a:xfrm>
        </p:spPr>
        <p:txBody>
          <a:bodyPr/>
          <a:lstStyle/>
          <a:p>
            <a:endParaRPr lang="en-US" altLang="zh-CN" dirty="0" smtClean="0"/>
          </a:p>
        </p:txBody>
      </p:sp>
      <p:pic>
        <p:nvPicPr>
          <p:cNvPr id="676866" name="Picture 2"/>
          <p:cNvPicPr>
            <a:picLocks noChangeAspect="1" noChangeArrowheads="1"/>
          </p:cNvPicPr>
          <p:nvPr/>
        </p:nvPicPr>
        <p:blipFill>
          <a:blip r:embed="rId3" cstate="print"/>
          <a:srcRect/>
          <a:stretch>
            <a:fillRect/>
          </a:stretch>
        </p:blipFill>
        <p:spPr bwMode="auto">
          <a:xfrm>
            <a:off x="1331639" y="1844824"/>
            <a:ext cx="6087428" cy="4714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44D33FE8-D305-4FA5-90C1-C68C28E7B444}" type="slidenum">
              <a:rPr lang="zh-CN" altLang="en-US"/>
              <a:pPr>
                <a:defRPr/>
              </a:pPr>
              <a:t>12</a:t>
            </a:fld>
            <a:endParaRPr lang="en-US" altLang="zh-CN" dirty="0"/>
          </a:p>
        </p:txBody>
      </p:sp>
      <p:sp>
        <p:nvSpPr>
          <p:cNvPr id="23554" name="Rectangle 2"/>
          <p:cNvSpPr>
            <a:spLocks noGrp="1" noChangeArrowheads="1"/>
          </p:cNvSpPr>
          <p:nvPr>
            <p:ph type="title"/>
          </p:nvPr>
        </p:nvSpPr>
        <p:spPr>
          <a:xfrm>
            <a:off x="1150939" y="214313"/>
            <a:ext cx="7525518" cy="1462087"/>
          </a:xfrm>
        </p:spPr>
        <p:txBody>
          <a:bodyPr/>
          <a:lstStyle/>
          <a:p>
            <a:r>
              <a:rPr lang="en-US" altLang="zh-CN" sz="3600" dirty="0" smtClean="0"/>
              <a:t>Basics of filtering in the frequency domain</a:t>
            </a:r>
          </a:p>
        </p:txBody>
      </p:sp>
      <p:sp>
        <p:nvSpPr>
          <p:cNvPr id="23555" name="Rectangle 3"/>
          <p:cNvSpPr>
            <a:spLocks noGrp="1" noChangeArrowheads="1"/>
          </p:cNvSpPr>
          <p:nvPr>
            <p:ph type="body" sz="half" idx="1"/>
          </p:nvPr>
        </p:nvSpPr>
        <p:spPr>
          <a:xfrm>
            <a:off x="395536" y="1916832"/>
            <a:ext cx="8496944" cy="4536503"/>
          </a:xfrm>
        </p:spPr>
        <p:txBody>
          <a:bodyPr/>
          <a:lstStyle/>
          <a:p>
            <a:r>
              <a:rPr lang="en-US" altLang="zh-CN" sz="2800" dirty="0" smtClean="0"/>
              <a:t>Steps for Filtering in the Frequency Domain</a:t>
            </a:r>
          </a:p>
        </p:txBody>
      </p:sp>
      <p:pic>
        <p:nvPicPr>
          <p:cNvPr id="677890" name="Picture 2"/>
          <p:cNvPicPr>
            <a:picLocks noChangeAspect="1" noChangeArrowheads="1"/>
          </p:cNvPicPr>
          <p:nvPr/>
        </p:nvPicPr>
        <p:blipFill>
          <a:blip r:embed="rId3" cstate="print"/>
          <a:srcRect/>
          <a:stretch>
            <a:fillRect/>
          </a:stretch>
        </p:blipFill>
        <p:spPr bwMode="auto">
          <a:xfrm>
            <a:off x="632405" y="2420888"/>
            <a:ext cx="7900035" cy="4400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44D33FE8-D305-4FA5-90C1-C68C28E7B444}" type="slidenum">
              <a:rPr lang="zh-CN" altLang="en-US"/>
              <a:pPr>
                <a:defRPr/>
              </a:pPr>
              <a:t>13</a:t>
            </a:fld>
            <a:endParaRPr lang="en-US" altLang="zh-CN" dirty="0"/>
          </a:p>
        </p:txBody>
      </p:sp>
      <p:sp>
        <p:nvSpPr>
          <p:cNvPr id="23554" name="Rectangle 2"/>
          <p:cNvSpPr>
            <a:spLocks noGrp="1" noChangeArrowheads="1"/>
          </p:cNvSpPr>
          <p:nvPr>
            <p:ph type="title"/>
          </p:nvPr>
        </p:nvSpPr>
        <p:spPr>
          <a:xfrm>
            <a:off x="1150939" y="214313"/>
            <a:ext cx="7525518" cy="1462087"/>
          </a:xfrm>
        </p:spPr>
        <p:txBody>
          <a:bodyPr/>
          <a:lstStyle/>
          <a:p>
            <a:r>
              <a:rPr lang="en-US" altLang="zh-CN" sz="3600" dirty="0" smtClean="0"/>
              <a:t>Basics of filtering in the frequency domain</a:t>
            </a:r>
          </a:p>
        </p:txBody>
      </p:sp>
      <p:sp>
        <p:nvSpPr>
          <p:cNvPr id="23555" name="Rectangle 3"/>
          <p:cNvSpPr>
            <a:spLocks noGrp="1" noChangeArrowheads="1"/>
          </p:cNvSpPr>
          <p:nvPr>
            <p:ph type="body" sz="half" idx="1"/>
          </p:nvPr>
        </p:nvSpPr>
        <p:spPr>
          <a:xfrm>
            <a:off x="395536" y="2132856"/>
            <a:ext cx="8496944" cy="4464495"/>
          </a:xfrm>
        </p:spPr>
        <p:txBody>
          <a:bodyPr/>
          <a:lstStyle/>
          <a:p>
            <a:endParaRPr lang="en-US" altLang="zh-CN" dirty="0" smtClean="0"/>
          </a:p>
        </p:txBody>
      </p:sp>
      <p:pic>
        <p:nvPicPr>
          <p:cNvPr id="678914" name="Picture 2"/>
          <p:cNvPicPr>
            <a:picLocks noChangeAspect="1" noChangeArrowheads="1"/>
          </p:cNvPicPr>
          <p:nvPr/>
        </p:nvPicPr>
        <p:blipFill>
          <a:blip r:embed="rId3" cstate="print"/>
          <a:srcRect/>
          <a:stretch>
            <a:fillRect/>
          </a:stretch>
        </p:blipFill>
        <p:spPr bwMode="auto">
          <a:xfrm>
            <a:off x="2594461" y="1829991"/>
            <a:ext cx="5865971" cy="4983385"/>
          </a:xfrm>
          <a:prstGeom prst="rect">
            <a:avLst/>
          </a:prstGeom>
          <a:noFill/>
          <a:ln w="9525">
            <a:noFill/>
            <a:miter lim="800000"/>
            <a:headEnd/>
            <a:tailEnd/>
          </a:ln>
        </p:spPr>
      </p:pic>
      <p:pic>
        <p:nvPicPr>
          <p:cNvPr id="678915" name="Picture 3"/>
          <p:cNvPicPr>
            <a:picLocks noChangeAspect="1" noChangeArrowheads="1"/>
          </p:cNvPicPr>
          <p:nvPr/>
        </p:nvPicPr>
        <p:blipFill>
          <a:blip r:embed="rId4" cstate="print"/>
          <a:srcRect/>
          <a:stretch>
            <a:fillRect/>
          </a:stretch>
        </p:blipFill>
        <p:spPr bwMode="auto">
          <a:xfrm>
            <a:off x="827584" y="4149080"/>
            <a:ext cx="1689830" cy="21849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Rectangle 3"/>
          <p:cNvSpPr>
            <a:spLocks noGrp="1" noChangeArrowheads="1"/>
          </p:cNvSpPr>
          <p:nvPr>
            <p:ph type="body" sz="half" idx="1"/>
          </p:nvPr>
        </p:nvSpPr>
        <p:spPr bwMode="auto">
          <a:xfrm>
            <a:off x="395536" y="1916832"/>
            <a:ext cx="8458200" cy="4741987"/>
          </a:xfrm>
          <a:noFill/>
          <a:ln>
            <a:miter lim="800000"/>
            <a:headEnd/>
            <a:tailEnd/>
          </a:ln>
        </p:spPr>
        <p:txBody>
          <a:bodyPr vert="horz" wrap="square" lIns="91440" tIns="45720" rIns="91440" bIns="45720" numCol="1" anchor="t" anchorCtr="0" compatLnSpc="1">
            <a:prstTxWarp prst="textNoShape">
              <a:avLst/>
            </a:prstTxWarp>
          </a:bodyPr>
          <a:lstStyle/>
          <a:p>
            <a:pPr>
              <a:defRPr/>
            </a:pPr>
            <a:r>
              <a:rPr lang="en-US" altLang="zh-TW" sz="2800" dirty="0" smtClean="0">
                <a:ea typeface="新細明體" pitchFamily="18" charset="-120"/>
              </a:rPr>
              <a:t>Correspondence between Filtering in the Spatial and Frequency Domain</a:t>
            </a:r>
          </a:p>
          <a:p>
            <a:pPr lvl="1">
              <a:defRPr/>
            </a:pPr>
            <a:r>
              <a:rPr lang="en-US" altLang="zh-TW" sz="2400" dirty="0" smtClean="0">
                <a:ea typeface="新細明體" pitchFamily="18" charset="-120"/>
              </a:rPr>
              <a:t>Let </a:t>
            </a:r>
            <a:r>
              <a:rPr lang="en-US" altLang="zh-TW" sz="2400" i="1" dirty="0" smtClean="0">
                <a:ea typeface="新細明體" pitchFamily="18" charset="-120"/>
              </a:rPr>
              <a:t>H</a:t>
            </a:r>
            <a:r>
              <a:rPr lang="en-US" altLang="zh-TW" sz="2400" dirty="0" smtClean="0">
                <a:ea typeface="新細明體" pitchFamily="18" charset="-120"/>
              </a:rPr>
              <a:t>(</a:t>
            </a:r>
            <a:r>
              <a:rPr lang="en-US" altLang="zh-TW" sz="2400" i="1" dirty="0" smtClean="0">
                <a:ea typeface="新細明體" pitchFamily="18" charset="-120"/>
              </a:rPr>
              <a:t>u</a:t>
            </a:r>
            <a:r>
              <a:rPr lang="en-US" altLang="zh-TW" sz="2400" dirty="0" smtClean="0">
                <a:ea typeface="新細明體" pitchFamily="18" charset="-120"/>
              </a:rPr>
              <a:t>) denote a frequency domain, Gaussian filter function given the equation</a:t>
            </a:r>
          </a:p>
          <a:p>
            <a:pPr lvl="1">
              <a:defRPr/>
            </a:pPr>
            <a:endParaRPr lang="en-US" altLang="zh-TW" sz="2400" dirty="0" smtClean="0">
              <a:ea typeface="新細明體" pitchFamily="18" charset="-120"/>
            </a:endParaRPr>
          </a:p>
          <a:p>
            <a:pPr lvl="0">
              <a:buNone/>
              <a:defRPr/>
            </a:pPr>
            <a:r>
              <a:rPr lang="en-US" altLang="zh-TW" sz="2400" dirty="0" smtClean="0">
                <a:ea typeface="新細明體" pitchFamily="18" charset="-120"/>
              </a:rPr>
              <a:t>      where    : the standard deviation of the Gaussian curve.</a:t>
            </a:r>
          </a:p>
          <a:p>
            <a:pPr lvl="1">
              <a:defRPr/>
            </a:pPr>
            <a:r>
              <a:rPr lang="en-US" altLang="zh-TW" sz="2400" dirty="0" smtClean="0">
                <a:ea typeface="新細明體" pitchFamily="18" charset="-120"/>
              </a:rPr>
              <a:t>The corresponding filter in the spatial domain is </a:t>
            </a:r>
          </a:p>
          <a:p>
            <a:pPr lvl="0">
              <a:defRPr/>
            </a:pPr>
            <a:endParaRPr lang="en-US" altLang="zh-TW" sz="2400" dirty="0" smtClean="0">
              <a:ea typeface="新細明體" pitchFamily="18" charset="-120"/>
            </a:endParaRPr>
          </a:p>
          <a:p>
            <a:pPr lvl="1">
              <a:defRPr/>
            </a:pPr>
            <a:r>
              <a:rPr lang="en-US" altLang="zh-TW" sz="2400" dirty="0" smtClean="0">
                <a:ea typeface="新細明體" pitchFamily="18" charset="-120"/>
              </a:rPr>
              <a:t>Note: Both the forward and inverse Fourier transforms of a Gaussian function are </a:t>
            </a:r>
            <a:r>
              <a:rPr lang="en-US" altLang="zh-TW" sz="2400" dirty="0" smtClean="0">
                <a:solidFill>
                  <a:srgbClr val="FF0000"/>
                </a:solidFill>
                <a:ea typeface="新細明體" pitchFamily="18" charset="-120"/>
              </a:rPr>
              <a:t>real Gaussian functions</a:t>
            </a:r>
            <a:r>
              <a:rPr lang="en-US" altLang="zh-TW" sz="2400" dirty="0" smtClean="0">
                <a:ea typeface="新細明體" pitchFamily="18" charset="-120"/>
              </a:rPr>
              <a:t>.</a:t>
            </a:r>
          </a:p>
          <a:p>
            <a:pPr lvl="1"/>
            <a:endParaRPr lang="en-US" altLang="zh-TW" dirty="0">
              <a:ea typeface="新細明體" pitchFamily="18" charset="-120"/>
            </a:endParaRPr>
          </a:p>
        </p:txBody>
      </p:sp>
      <p:sp>
        <p:nvSpPr>
          <p:cNvPr id="6" name="Rectangle 13"/>
          <p:cNvSpPr txBox="1">
            <a:spLocks noChangeArrowheads="1"/>
          </p:cNvSpPr>
          <p:nvPr/>
        </p:nvSpPr>
        <p:spPr>
          <a:xfrm>
            <a:off x="7042150" y="6356350"/>
            <a:ext cx="1905000" cy="45720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4D33FE8-D305-4FA5-90C1-C68C28E7B444}" type="slidenum">
              <a:rPr lang="zh-CN" altLang="en-US" sz="1400" smtClean="0">
                <a:ea typeface="+mn-ea"/>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lang="en-US" altLang="zh-CN" sz="1400" dirty="0">
              <a:ea typeface="+mn-ea"/>
            </a:endParaRPr>
          </a:p>
        </p:txBody>
      </p:sp>
      <p:sp>
        <p:nvSpPr>
          <p:cNvPr id="7" name="Rectangle 2"/>
          <p:cNvSpPr>
            <a:spLocks noGrp="1" noChangeArrowheads="1"/>
          </p:cNvSpPr>
          <p:nvPr>
            <p:ph type="title"/>
          </p:nvPr>
        </p:nvSpPr>
        <p:spPr>
          <a:xfrm>
            <a:off x="1043608" y="214313"/>
            <a:ext cx="7848872" cy="1462087"/>
          </a:xfrm>
        </p:spPr>
        <p:txBody>
          <a:bodyPr/>
          <a:lstStyle/>
          <a:p>
            <a:r>
              <a:rPr lang="en-US" altLang="zh-CN" sz="3600" dirty="0" smtClean="0"/>
              <a:t>Basics of filtering in the frequency domain</a:t>
            </a:r>
          </a:p>
        </p:txBody>
      </p:sp>
      <p:graphicFrame>
        <p:nvGraphicFramePr>
          <p:cNvPr id="632833" name="Object 1"/>
          <p:cNvGraphicFramePr>
            <a:graphicFrameLocks noGrp="1" noChangeAspect="1"/>
          </p:cNvGraphicFramePr>
          <p:nvPr/>
        </p:nvGraphicFramePr>
        <p:xfrm>
          <a:off x="2195736" y="4941168"/>
          <a:ext cx="2919413" cy="534987"/>
        </p:xfrm>
        <a:graphic>
          <a:graphicData uri="http://schemas.openxmlformats.org/presentationml/2006/ole">
            <mc:AlternateContent xmlns:mc="http://schemas.openxmlformats.org/markup-compatibility/2006">
              <mc:Choice xmlns:v="urn:schemas-microsoft-com:vml" Requires="v">
                <p:oleObj spid="_x0000_s632845" name="方程式" r:id="rId3" imgW="1384200" imgH="253800" progId="Equation.3">
                  <p:embed/>
                </p:oleObj>
              </mc:Choice>
              <mc:Fallback>
                <p:oleObj name="方程式" r:id="rId3" imgW="1384200" imgH="253800" progId="Equation.3">
                  <p:embed/>
                  <p:pic>
                    <p:nvPicPr>
                      <p:cNvPr id="0" name="Picture 1"/>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736" y="4941168"/>
                        <a:ext cx="2919413" cy="53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32834" name="Object 2"/>
          <p:cNvGraphicFramePr>
            <a:graphicFrameLocks noChangeAspect="1"/>
          </p:cNvGraphicFramePr>
          <p:nvPr/>
        </p:nvGraphicFramePr>
        <p:xfrm>
          <a:off x="2555776" y="3645024"/>
          <a:ext cx="2214562" cy="533400"/>
        </p:xfrm>
        <a:graphic>
          <a:graphicData uri="http://schemas.openxmlformats.org/presentationml/2006/ole">
            <mc:AlternateContent xmlns:mc="http://schemas.openxmlformats.org/markup-compatibility/2006">
              <mc:Choice xmlns:v="urn:schemas-microsoft-com:vml" Requires="v">
                <p:oleObj spid="_x0000_s632846" name="方程式" r:id="rId5" imgW="1054080" imgH="253800" progId="Equation.3">
                  <p:embed/>
                </p:oleObj>
              </mc:Choice>
              <mc:Fallback>
                <p:oleObj name="方程式" r:id="rId5" imgW="1054080" imgH="253800" progId="Equation.3">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776" y="3645024"/>
                        <a:ext cx="2214562"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32835" name="Object 3"/>
          <p:cNvGraphicFramePr>
            <a:graphicFrameLocks noGrp="1" noChangeAspect="1"/>
          </p:cNvGraphicFramePr>
          <p:nvPr/>
        </p:nvGraphicFramePr>
        <p:xfrm>
          <a:off x="1736685" y="4221088"/>
          <a:ext cx="315035" cy="288032"/>
        </p:xfrm>
        <a:graphic>
          <a:graphicData uri="http://schemas.openxmlformats.org/presentationml/2006/ole">
            <mc:AlternateContent xmlns:mc="http://schemas.openxmlformats.org/markup-compatibility/2006">
              <mc:Choice xmlns:v="urn:schemas-microsoft-com:vml" Requires="v">
                <p:oleObj spid="_x0000_s632847" name="方程式" r:id="rId7" imgW="152280" imgH="139680" progId="Equation.3">
                  <p:embed/>
                </p:oleObj>
              </mc:Choice>
              <mc:Fallback>
                <p:oleObj name="方程式" r:id="rId7" imgW="152280" imgH="139680" progId="Equation.3">
                  <p:embed/>
                  <p:pic>
                    <p:nvPicPr>
                      <p:cNvPr id="0" name="Picture 3"/>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36685" y="4221088"/>
                        <a:ext cx="315035"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Rectangle 3"/>
          <p:cNvSpPr>
            <a:spLocks noGrp="1" noChangeArrowheads="1"/>
          </p:cNvSpPr>
          <p:nvPr>
            <p:ph type="body" sz="half" idx="1"/>
          </p:nvPr>
        </p:nvSpPr>
        <p:spPr bwMode="auto">
          <a:xfrm>
            <a:off x="395536" y="2132856"/>
            <a:ext cx="8458200" cy="4525963"/>
          </a:xfrm>
          <a:noFill/>
          <a:ln>
            <a:miter lim="800000"/>
            <a:headEnd/>
            <a:tailEnd/>
          </a:ln>
        </p:spPr>
        <p:txBody>
          <a:bodyPr vert="horz" wrap="square" lIns="91440" tIns="45720" rIns="91440" bIns="45720" numCol="1" anchor="t" anchorCtr="0" compatLnSpc="1">
            <a:prstTxWarp prst="textNoShape">
              <a:avLst/>
            </a:prstTxWarp>
          </a:bodyPr>
          <a:lstStyle/>
          <a:p>
            <a:endParaRPr lang="en-US" altLang="zh-TW" dirty="0">
              <a:ea typeface="新細明體" pitchFamily="18" charset="-120"/>
            </a:endParaRPr>
          </a:p>
        </p:txBody>
      </p:sp>
      <p:sp>
        <p:nvSpPr>
          <p:cNvPr id="6" name="Rectangle 13"/>
          <p:cNvSpPr txBox="1">
            <a:spLocks noChangeArrowheads="1"/>
          </p:cNvSpPr>
          <p:nvPr/>
        </p:nvSpPr>
        <p:spPr>
          <a:xfrm>
            <a:off x="7042150" y="6356350"/>
            <a:ext cx="1905000" cy="45720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4D33FE8-D305-4FA5-90C1-C68C28E7B444}" type="slidenum">
              <a:rPr lang="zh-CN" altLang="en-US" sz="1400" smtClean="0">
                <a:ea typeface="+mn-ea"/>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lang="en-US" altLang="zh-CN" sz="1400" dirty="0">
              <a:ea typeface="+mn-ea"/>
            </a:endParaRPr>
          </a:p>
        </p:txBody>
      </p:sp>
      <p:sp>
        <p:nvSpPr>
          <p:cNvPr id="7" name="Rectangle 2"/>
          <p:cNvSpPr>
            <a:spLocks noGrp="1" noChangeArrowheads="1"/>
          </p:cNvSpPr>
          <p:nvPr>
            <p:ph type="title"/>
          </p:nvPr>
        </p:nvSpPr>
        <p:spPr>
          <a:xfrm>
            <a:off x="1043608" y="214313"/>
            <a:ext cx="7848872" cy="1462087"/>
          </a:xfrm>
        </p:spPr>
        <p:txBody>
          <a:bodyPr/>
          <a:lstStyle/>
          <a:p>
            <a:r>
              <a:rPr lang="en-US" altLang="zh-CN" sz="3600" dirty="0" smtClean="0"/>
              <a:t>Basics of filtering in the frequency domain</a:t>
            </a:r>
          </a:p>
        </p:txBody>
      </p:sp>
      <p:pic>
        <p:nvPicPr>
          <p:cNvPr id="9" name="Picture 2"/>
          <p:cNvPicPr>
            <a:picLocks noChangeAspect="1" noChangeArrowheads="1"/>
          </p:cNvPicPr>
          <p:nvPr/>
        </p:nvPicPr>
        <p:blipFill>
          <a:blip r:embed="rId2" cstate="print"/>
          <a:srcRect/>
          <a:stretch>
            <a:fillRect/>
          </a:stretch>
        </p:blipFill>
        <p:spPr bwMode="auto">
          <a:xfrm>
            <a:off x="2627784" y="1889311"/>
            <a:ext cx="5958818" cy="4905036"/>
          </a:xfrm>
          <a:prstGeom prst="rect">
            <a:avLst/>
          </a:prstGeom>
          <a:noFill/>
          <a:ln w="9525">
            <a:noFill/>
            <a:miter lim="800000"/>
            <a:headEnd/>
            <a:tailEnd/>
          </a:ln>
          <a:effectLst/>
        </p:spPr>
      </p:pic>
      <p:pic>
        <p:nvPicPr>
          <p:cNvPr id="10" name="Picture 3"/>
          <p:cNvPicPr>
            <a:picLocks noChangeAspect="1" noChangeArrowheads="1"/>
          </p:cNvPicPr>
          <p:nvPr/>
        </p:nvPicPr>
        <p:blipFill>
          <a:blip r:embed="rId3" cstate="print"/>
          <a:srcRect/>
          <a:stretch>
            <a:fillRect/>
          </a:stretch>
        </p:blipFill>
        <p:spPr bwMode="auto">
          <a:xfrm>
            <a:off x="640680" y="2120790"/>
            <a:ext cx="1843088" cy="462057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Rectangle 3"/>
          <p:cNvSpPr>
            <a:spLocks noGrp="1" noChangeArrowheads="1"/>
          </p:cNvSpPr>
          <p:nvPr>
            <p:ph type="body" sz="half" idx="1"/>
          </p:nvPr>
        </p:nvSpPr>
        <p:spPr bwMode="auto">
          <a:xfrm>
            <a:off x="179512" y="1855365"/>
            <a:ext cx="8674224" cy="4525963"/>
          </a:xfrm>
          <a:noFill/>
          <a:ln>
            <a:miter lim="800000"/>
            <a:headEnd/>
            <a:tailEnd/>
          </a:ln>
        </p:spPr>
        <p:txBody>
          <a:bodyPr vert="horz" wrap="square" lIns="91440" tIns="45720" rIns="91440" bIns="45720" numCol="1" anchor="t" anchorCtr="0" compatLnSpc="1">
            <a:prstTxWarp prst="textNoShape">
              <a:avLst/>
            </a:prstTxWarp>
          </a:bodyPr>
          <a:lstStyle/>
          <a:p>
            <a:pPr lvl="1">
              <a:lnSpc>
                <a:spcPct val="90000"/>
              </a:lnSpc>
            </a:pPr>
            <a:r>
              <a:rPr lang="en-US" altLang="zh-CN" dirty="0" smtClean="0">
                <a:ea typeface="宋体" charset="-122"/>
              </a:rPr>
              <a:t>One very useful property of the Gaussian function is that both it and its Fourier transform are </a:t>
            </a:r>
            <a:r>
              <a:rPr lang="en-US" altLang="zh-CN" dirty="0" smtClean="0">
                <a:solidFill>
                  <a:srgbClr val="FF0000"/>
                </a:solidFill>
                <a:ea typeface="宋体" charset="-122"/>
              </a:rPr>
              <a:t>real valued</a:t>
            </a:r>
            <a:r>
              <a:rPr lang="en-US" altLang="zh-CN" dirty="0" smtClean="0">
                <a:ea typeface="宋体" charset="-122"/>
              </a:rPr>
              <a:t>; there are no complex values associated with them. </a:t>
            </a:r>
            <a:endParaRPr lang="en-US" altLang="zh-TW" dirty="0" smtClean="0">
              <a:ea typeface="新細明體" pitchFamily="18" charset="-120"/>
            </a:endParaRPr>
          </a:p>
          <a:p>
            <a:pPr lvl="1">
              <a:lnSpc>
                <a:spcPct val="90000"/>
              </a:lnSpc>
            </a:pPr>
            <a:r>
              <a:rPr lang="en-US" altLang="zh-CN" dirty="0" smtClean="0">
                <a:ea typeface="宋体" charset="-122"/>
              </a:rPr>
              <a:t>In addition, the values are always </a:t>
            </a:r>
            <a:r>
              <a:rPr lang="en-US" altLang="zh-CN" dirty="0" smtClean="0">
                <a:solidFill>
                  <a:srgbClr val="FF0000"/>
                </a:solidFill>
                <a:ea typeface="宋体" charset="-122"/>
              </a:rPr>
              <a:t>positive</a:t>
            </a:r>
            <a:r>
              <a:rPr lang="en-US" altLang="zh-CN" dirty="0" smtClean="0">
                <a:ea typeface="宋体" charset="-122"/>
              </a:rPr>
              <a:t>.  So, if we convolve an image with a Gaussian function, there will never be any negative output values to deal with.</a:t>
            </a:r>
          </a:p>
          <a:p>
            <a:pPr lvl="1">
              <a:lnSpc>
                <a:spcPct val="90000"/>
              </a:lnSpc>
            </a:pPr>
            <a:r>
              <a:rPr lang="en-US" altLang="zh-CN" dirty="0" smtClean="0">
                <a:ea typeface="宋体" charset="-122"/>
              </a:rPr>
              <a:t>There is also an important relationship between the widths of a Gaussian function and its Fourier transform.  If we make </a:t>
            </a:r>
            <a:r>
              <a:rPr lang="en-US" altLang="zh-CN" dirty="0" smtClean="0">
                <a:solidFill>
                  <a:srgbClr val="FF0000"/>
                </a:solidFill>
                <a:ea typeface="宋体" charset="-122"/>
              </a:rPr>
              <a:t>the width of the function smaller, the width of the Fourier transform gets larger</a:t>
            </a:r>
            <a:r>
              <a:rPr lang="en-US" altLang="zh-CN" dirty="0" smtClean="0">
                <a:ea typeface="宋体" charset="-122"/>
              </a:rPr>
              <a:t>.  This is controlled by the variance parameter </a:t>
            </a:r>
            <a:r>
              <a:rPr lang="en-US" altLang="zh-CN" dirty="0" smtClean="0">
                <a:ea typeface="宋体" charset="-122"/>
                <a:sym typeface="Symbol" pitchFamily="18" charset="2"/>
              </a:rPr>
              <a:t></a:t>
            </a:r>
            <a:r>
              <a:rPr lang="en-US" altLang="zh-CN" baseline="30000" dirty="0" smtClean="0">
                <a:ea typeface="宋体" charset="-122"/>
              </a:rPr>
              <a:t>2</a:t>
            </a:r>
            <a:r>
              <a:rPr lang="en-US" altLang="zh-CN" dirty="0" smtClean="0">
                <a:ea typeface="宋体" charset="-122"/>
              </a:rPr>
              <a:t> in the equations.</a:t>
            </a:r>
            <a:endParaRPr lang="en-US" altLang="zh-TW" dirty="0">
              <a:ea typeface="新細明體" pitchFamily="18" charset="-120"/>
            </a:endParaRPr>
          </a:p>
        </p:txBody>
      </p:sp>
      <p:sp>
        <p:nvSpPr>
          <p:cNvPr id="6" name="Rectangle 13"/>
          <p:cNvSpPr txBox="1">
            <a:spLocks noChangeArrowheads="1"/>
          </p:cNvSpPr>
          <p:nvPr/>
        </p:nvSpPr>
        <p:spPr>
          <a:xfrm>
            <a:off x="7042150" y="6356350"/>
            <a:ext cx="1905000" cy="45720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4D33FE8-D305-4FA5-90C1-C68C28E7B444}" type="slidenum">
              <a:rPr lang="zh-CN" altLang="en-US" sz="1400" smtClean="0">
                <a:ea typeface="+mn-ea"/>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lang="en-US" altLang="zh-CN" sz="1400" dirty="0">
              <a:ea typeface="+mn-ea"/>
            </a:endParaRPr>
          </a:p>
        </p:txBody>
      </p:sp>
      <p:sp>
        <p:nvSpPr>
          <p:cNvPr id="7" name="Rectangle 2"/>
          <p:cNvSpPr>
            <a:spLocks noGrp="1" noChangeArrowheads="1"/>
          </p:cNvSpPr>
          <p:nvPr>
            <p:ph type="title"/>
          </p:nvPr>
        </p:nvSpPr>
        <p:spPr>
          <a:xfrm>
            <a:off x="1043608" y="214313"/>
            <a:ext cx="7848872" cy="1462087"/>
          </a:xfrm>
        </p:spPr>
        <p:txBody>
          <a:bodyPr/>
          <a:lstStyle/>
          <a:p>
            <a:r>
              <a:rPr lang="en-US" altLang="zh-CN" sz="3600" dirty="0" smtClean="0"/>
              <a:t>Basics of filtering in the frequency domain</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Rectangle 3"/>
          <p:cNvSpPr>
            <a:spLocks noGrp="1" noChangeArrowheads="1"/>
          </p:cNvSpPr>
          <p:nvPr>
            <p:ph type="body" sz="half" idx="1"/>
          </p:nvPr>
        </p:nvSpPr>
        <p:spPr bwMode="auto">
          <a:xfrm>
            <a:off x="395536" y="2132856"/>
            <a:ext cx="8458200" cy="4525963"/>
          </a:xfrm>
          <a:noFill/>
          <a:ln>
            <a:miter lim="800000"/>
            <a:headEnd/>
            <a:tailEnd/>
          </a:ln>
        </p:spPr>
        <p:txBody>
          <a:bodyPr vert="horz" wrap="square" lIns="91440" tIns="45720" rIns="91440" bIns="45720" numCol="1" anchor="t" anchorCtr="0" compatLnSpc="1">
            <a:prstTxWarp prst="textNoShape">
              <a:avLst/>
            </a:prstTxWarp>
          </a:bodyPr>
          <a:lstStyle/>
          <a:p>
            <a:pPr lvl="1">
              <a:lnSpc>
                <a:spcPct val="90000"/>
              </a:lnSpc>
            </a:pPr>
            <a:r>
              <a:rPr lang="en-US" altLang="zh-CN" dirty="0" smtClean="0">
                <a:ea typeface="宋体" charset="-122"/>
              </a:rPr>
              <a:t>These properties make the Gaussian filter very useful for </a:t>
            </a:r>
            <a:r>
              <a:rPr lang="en-US" altLang="zh-CN" dirty="0" err="1" smtClean="0">
                <a:solidFill>
                  <a:srgbClr val="FF0000"/>
                </a:solidFill>
                <a:ea typeface="宋体" charset="-122"/>
              </a:rPr>
              <a:t>lowpass</a:t>
            </a:r>
            <a:r>
              <a:rPr lang="en-US" altLang="zh-CN" dirty="0" smtClean="0">
                <a:solidFill>
                  <a:srgbClr val="FF0000"/>
                </a:solidFill>
                <a:ea typeface="宋体" charset="-122"/>
              </a:rPr>
              <a:t> filtering</a:t>
            </a:r>
            <a:r>
              <a:rPr lang="en-US" altLang="zh-CN" dirty="0" smtClean="0">
                <a:ea typeface="宋体" charset="-122"/>
              </a:rPr>
              <a:t> an image.  The amount of blur is controlled by </a:t>
            </a:r>
            <a:r>
              <a:rPr lang="en-US" altLang="zh-CN" dirty="0" smtClean="0">
                <a:ea typeface="宋体" charset="-122"/>
                <a:sym typeface="Symbol" pitchFamily="18" charset="2"/>
              </a:rPr>
              <a:t></a:t>
            </a:r>
            <a:r>
              <a:rPr lang="en-US" altLang="zh-CN" baseline="30000" dirty="0" smtClean="0">
                <a:ea typeface="宋体" charset="-122"/>
              </a:rPr>
              <a:t>2</a:t>
            </a:r>
            <a:r>
              <a:rPr lang="en-US" altLang="zh-CN" dirty="0" smtClean="0">
                <a:ea typeface="宋体" charset="-122"/>
              </a:rPr>
              <a:t>.  It can be implemented in either the spatial or frequency domain.</a:t>
            </a:r>
            <a:endParaRPr lang="en-US" altLang="zh-TW" dirty="0" smtClean="0">
              <a:ea typeface="新細明體" pitchFamily="18" charset="-120"/>
            </a:endParaRPr>
          </a:p>
          <a:p>
            <a:pPr lvl="1">
              <a:lnSpc>
                <a:spcPct val="90000"/>
              </a:lnSpc>
            </a:pPr>
            <a:r>
              <a:rPr lang="en-US" altLang="zh-TW" dirty="0" smtClean="0">
                <a:ea typeface="新細明體" pitchFamily="18" charset="-120"/>
              </a:rPr>
              <a:t>Other f</a:t>
            </a:r>
            <a:r>
              <a:rPr lang="en-US" altLang="zh-CN" dirty="0" smtClean="0">
                <a:ea typeface="宋体" charset="-122"/>
              </a:rPr>
              <a:t>ilters besides </a:t>
            </a:r>
            <a:r>
              <a:rPr lang="en-US" altLang="zh-CN" dirty="0" err="1" smtClean="0">
                <a:ea typeface="宋体" charset="-122"/>
              </a:rPr>
              <a:t>lowpass</a:t>
            </a:r>
            <a:r>
              <a:rPr lang="en-US" altLang="zh-CN" dirty="0" smtClean="0">
                <a:ea typeface="宋体" charset="-122"/>
              </a:rPr>
              <a:t> can also be implemented by using two different sized Gaussian functions.</a:t>
            </a:r>
            <a:r>
              <a:rPr lang="en-US" altLang="zh-TW" dirty="0" smtClean="0">
                <a:ea typeface="新細明體" pitchFamily="18" charset="-120"/>
              </a:rPr>
              <a:t> </a:t>
            </a:r>
          </a:p>
          <a:p>
            <a:pPr lvl="1"/>
            <a:endParaRPr lang="en-US" altLang="zh-TW" dirty="0">
              <a:ea typeface="新細明體" pitchFamily="18" charset="-120"/>
            </a:endParaRPr>
          </a:p>
        </p:txBody>
      </p:sp>
      <p:sp>
        <p:nvSpPr>
          <p:cNvPr id="6" name="Rectangle 13"/>
          <p:cNvSpPr txBox="1">
            <a:spLocks noChangeArrowheads="1"/>
          </p:cNvSpPr>
          <p:nvPr/>
        </p:nvSpPr>
        <p:spPr>
          <a:xfrm>
            <a:off x="7042150" y="6356350"/>
            <a:ext cx="1905000" cy="45720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4D33FE8-D305-4FA5-90C1-C68C28E7B444}" type="slidenum">
              <a:rPr lang="zh-CN" altLang="en-US" sz="1400" smtClean="0">
                <a:ea typeface="+mn-ea"/>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lang="en-US" altLang="zh-CN" sz="1400" dirty="0">
              <a:ea typeface="+mn-ea"/>
            </a:endParaRPr>
          </a:p>
        </p:txBody>
      </p:sp>
      <p:sp>
        <p:nvSpPr>
          <p:cNvPr id="7" name="Rectangle 2"/>
          <p:cNvSpPr>
            <a:spLocks noGrp="1" noChangeArrowheads="1"/>
          </p:cNvSpPr>
          <p:nvPr>
            <p:ph type="title"/>
          </p:nvPr>
        </p:nvSpPr>
        <p:spPr>
          <a:xfrm>
            <a:off x="1043608" y="214313"/>
            <a:ext cx="7848872" cy="1462087"/>
          </a:xfrm>
        </p:spPr>
        <p:txBody>
          <a:bodyPr/>
          <a:lstStyle/>
          <a:p>
            <a:r>
              <a:rPr lang="en-US" altLang="zh-CN" sz="3600" dirty="0" smtClean="0"/>
              <a:t>Basics of filtering in the frequency domain</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3"/>
          <p:cNvSpPr txBox="1">
            <a:spLocks noChangeArrowheads="1"/>
          </p:cNvSpPr>
          <p:nvPr/>
        </p:nvSpPr>
        <p:spPr>
          <a:xfrm>
            <a:off x="7042150" y="6356350"/>
            <a:ext cx="1905000" cy="45720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4D33FE8-D305-4FA5-90C1-C68C28E7B444}" type="slidenum">
              <a:rPr lang="zh-CN" altLang="en-US" sz="1400" smtClean="0">
                <a:ea typeface="+mn-ea"/>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lang="en-US" altLang="zh-CN" sz="1400" dirty="0">
              <a:ea typeface="+mn-ea"/>
            </a:endParaRPr>
          </a:p>
        </p:txBody>
      </p:sp>
      <p:sp>
        <p:nvSpPr>
          <p:cNvPr id="7" name="Rectangle 2"/>
          <p:cNvSpPr>
            <a:spLocks noGrp="1" noChangeArrowheads="1"/>
          </p:cNvSpPr>
          <p:nvPr>
            <p:ph type="title"/>
          </p:nvPr>
        </p:nvSpPr>
        <p:spPr>
          <a:xfrm>
            <a:off x="1043608" y="214313"/>
            <a:ext cx="7848872" cy="1462087"/>
          </a:xfrm>
        </p:spPr>
        <p:txBody>
          <a:bodyPr/>
          <a:lstStyle/>
          <a:p>
            <a:r>
              <a:rPr lang="en-US" altLang="zh-CN" sz="3600" dirty="0" smtClean="0"/>
              <a:t>Image Smoothing using Frequency Domain Filters</a:t>
            </a:r>
          </a:p>
        </p:txBody>
      </p:sp>
      <p:sp>
        <p:nvSpPr>
          <p:cNvPr id="8" name="Rectangle 5"/>
          <p:cNvSpPr txBox="1">
            <a:spLocks noChangeArrowheads="1"/>
          </p:cNvSpPr>
          <p:nvPr/>
        </p:nvSpPr>
        <p:spPr bwMode="auto">
          <a:xfrm>
            <a:off x="457200" y="2060848"/>
            <a:ext cx="847725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90000"/>
              </a:lnSpc>
              <a:spcBef>
                <a:spcPct val="20000"/>
              </a:spcBef>
              <a:spcAft>
                <a:spcPct val="0"/>
              </a:spcAft>
              <a:buClr>
                <a:schemeClr val="folHlink"/>
              </a:buClr>
              <a:buSzPct val="60000"/>
              <a:buFont typeface="Wingdings" pitchFamily="2" charset="2"/>
              <a:buChar char="n"/>
              <a:tabLst/>
              <a:defRPr/>
            </a:pPr>
            <a:r>
              <a:rPr kumimoji="0" lang="en-US" altLang="zh-TW" sz="2400" b="0" i="0" u="none" strike="noStrike" kern="0" cap="none" spc="0" normalizeH="0" baseline="0" noProof="0" smtClean="0">
                <a:ln>
                  <a:noFill/>
                </a:ln>
                <a:solidFill>
                  <a:schemeClr val="tx1"/>
                </a:solidFill>
                <a:effectLst/>
                <a:uLnTx/>
                <a:uFillTx/>
                <a:latin typeface="Times New Roman" pitchFamily="18" charset="0"/>
                <a:ea typeface="新細明體" pitchFamily="18" charset="-120"/>
                <a:cs typeface="Times New Roman" pitchFamily="18" charset="0"/>
              </a:rPr>
              <a:t>The basic model for filtering in the frequency domain</a:t>
            </a:r>
          </a:p>
          <a:p>
            <a:pPr marL="342900" marR="0" lvl="0" indent="-342900" algn="l" defTabSz="914400" rtl="0" eaLnBrk="0" fontAlgn="base" latinLnBrk="0" hangingPunct="0">
              <a:lnSpc>
                <a:spcPct val="90000"/>
              </a:lnSpc>
              <a:spcBef>
                <a:spcPct val="20000"/>
              </a:spcBef>
              <a:spcAft>
                <a:spcPct val="0"/>
              </a:spcAft>
              <a:buClr>
                <a:schemeClr val="folHlink"/>
              </a:buClr>
              <a:buSzPct val="60000"/>
              <a:buFont typeface="Wingdings" pitchFamily="2" charset="2"/>
              <a:buChar char="n"/>
              <a:tabLst/>
              <a:defRPr/>
            </a:pPr>
            <a:endParaRPr kumimoji="0" lang="en-US" altLang="zh-TW" sz="2400" b="0" i="0" u="none" strike="noStrike" kern="0" cap="none" spc="0" normalizeH="0" baseline="0" noProof="0" smtClean="0">
              <a:ln>
                <a:noFill/>
              </a:ln>
              <a:solidFill>
                <a:schemeClr val="tx1"/>
              </a:solidFill>
              <a:effectLst/>
              <a:uLnTx/>
              <a:uFillTx/>
              <a:latin typeface="Times New Roman" pitchFamily="18" charset="0"/>
              <a:ea typeface="新細明體" pitchFamily="18" charset="-120"/>
              <a:cs typeface="Times New Roman" pitchFamily="18" charset="0"/>
            </a:endParaRPr>
          </a:p>
          <a:p>
            <a:pPr marL="342900" marR="0" lvl="0" indent="-342900" algn="l" defTabSz="914400" rtl="0" eaLnBrk="0" fontAlgn="base" latinLnBrk="0" hangingPunct="0">
              <a:lnSpc>
                <a:spcPct val="90000"/>
              </a:lnSpc>
              <a:spcBef>
                <a:spcPct val="20000"/>
              </a:spcBef>
              <a:spcAft>
                <a:spcPct val="0"/>
              </a:spcAft>
              <a:buClr>
                <a:schemeClr val="folHlink"/>
              </a:buClr>
              <a:buSzPct val="60000"/>
              <a:buFontTx/>
              <a:buNone/>
              <a:tabLst/>
              <a:defRPr/>
            </a:pPr>
            <a:r>
              <a:rPr kumimoji="0" lang="en-US" altLang="zh-TW" sz="2400" b="0" i="0" u="none" strike="noStrike" kern="0" cap="none" spc="0" normalizeH="0" baseline="0" noProof="0" smtClean="0">
                <a:ln>
                  <a:noFill/>
                </a:ln>
                <a:solidFill>
                  <a:schemeClr val="tx1"/>
                </a:solidFill>
                <a:effectLst/>
                <a:uLnTx/>
                <a:uFillTx/>
                <a:latin typeface="Times New Roman" pitchFamily="18" charset="0"/>
                <a:ea typeface="新細明體" pitchFamily="18" charset="-120"/>
                <a:cs typeface="Times New Roman" pitchFamily="18" charset="0"/>
              </a:rPr>
              <a:t>     where </a:t>
            </a:r>
            <a:r>
              <a:rPr kumimoji="0" lang="en-US" altLang="zh-TW" sz="2400" b="0" i="1" u="none" strike="noStrike" kern="0" cap="none" spc="0" normalizeH="0" baseline="0" noProof="0" smtClean="0">
                <a:ln>
                  <a:noFill/>
                </a:ln>
                <a:solidFill>
                  <a:schemeClr val="tx1"/>
                </a:solidFill>
                <a:effectLst/>
                <a:uLnTx/>
                <a:uFillTx/>
                <a:latin typeface="Times New Roman" pitchFamily="18" charset="0"/>
                <a:ea typeface="新細明體" pitchFamily="18" charset="-120"/>
                <a:cs typeface="Times New Roman" pitchFamily="18" charset="0"/>
              </a:rPr>
              <a:t>F</a:t>
            </a:r>
            <a:r>
              <a:rPr kumimoji="0" lang="en-US" altLang="zh-TW" sz="2400" b="0" i="0" u="none" strike="noStrike" kern="0" cap="none" spc="0" normalizeH="0" baseline="0" noProof="0" smtClean="0">
                <a:ln>
                  <a:noFill/>
                </a:ln>
                <a:solidFill>
                  <a:schemeClr val="tx1"/>
                </a:solidFill>
                <a:effectLst/>
                <a:uLnTx/>
                <a:uFillTx/>
                <a:latin typeface="Times New Roman" pitchFamily="18" charset="0"/>
                <a:ea typeface="新細明體" pitchFamily="18" charset="-120"/>
                <a:cs typeface="Times New Roman" pitchFamily="18" charset="0"/>
              </a:rPr>
              <a:t>(</a:t>
            </a:r>
            <a:r>
              <a:rPr kumimoji="0" lang="en-US" altLang="zh-TW" sz="2400" b="0" i="1" u="none" strike="noStrike" kern="0" cap="none" spc="0" normalizeH="0" baseline="0" noProof="0" smtClean="0">
                <a:ln>
                  <a:noFill/>
                </a:ln>
                <a:solidFill>
                  <a:schemeClr val="tx1"/>
                </a:solidFill>
                <a:effectLst/>
                <a:uLnTx/>
                <a:uFillTx/>
                <a:latin typeface="Times New Roman" pitchFamily="18" charset="0"/>
                <a:ea typeface="新細明體" pitchFamily="18" charset="-120"/>
                <a:cs typeface="Times New Roman" pitchFamily="18" charset="0"/>
              </a:rPr>
              <a:t>u</a:t>
            </a:r>
            <a:r>
              <a:rPr kumimoji="0" lang="en-US" altLang="zh-TW" sz="2400" b="0" i="0" u="none" strike="noStrike" kern="0" cap="none" spc="0" normalizeH="0" baseline="0" noProof="0" smtClean="0">
                <a:ln>
                  <a:noFill/>
                </a:ln>
                <a:solidFill>
                  <a:schemeClr val="tx1"/>
                </a:solidFill>
                <a:effectLst/>
                <a:uLnTx/>
                <a:uFillTx/>
                <a:latin typeface="Times New Roman" pitchFamily="18" charset="0"/>
                <a:ea typeface="新細明體" pitchFamily="18" charset="-120"/>
                <a:cs typeface="Times New Roman" pitchFamily="18" charset="0"/>
              </a:rPr>
              <a:t>,</a:t>
            </a:r>
            <a:r>
              <a:rPr kumimoji="0" lang="en-US" altLang="zh-TW" sz="2400" b="0" i="1" u="none" strike="noStrike" kern="0" cap="none" spc="0" normalizeH="0" baseline="0" noProof="0" smtClean="0">
                <a:ln>
                  <a:noFill/>
                </a:ln>
                <a:solidFill>
                  <a:schemeClr val="tx1"/>
                </a:solidFill>
                <a:effectLst/>
                <a:uLnTx/>
                <a:uFillTx/>
                <a:latin typeface="Times New Roman" pitchFamily="18" charset="0"/>
                <a:ea typeface="新細明體" pitchFamily="18" charset="-120"/>
                <a:cs typeface="Times New Roman" pitchFamily="18" charset="0"/>
              </a:rPr>
              <a:t>v</a:t>
            </a:r>
            <a:r>
              <a:rPr kumimoji="0" lang="en-US" altLang="zh-TW" sz="2400" b="0" i="0" u="none" strike="noStrike" kern="0" cap="none" spc="0" normalizeH="0" baseline="0" noProof="0" smtClean="0">
                <a:ln>
                  <a:noFill/>
                </a:ln>
                <a:solidFill>
                  <a:schemeClr val="tx1"/>
                </a:solidFill>
                <a:effectLst/>
                <a:uLnTx/>
                <a:uFillTx/>
                <a:latin typeface="Times New Roman" pitchFamily="18" charset="0"/>
                <a:ea typeface="新細明體" pitchFamily="18" charset="-120"/>
                <a:cs typeface="Times New Roman" pitchFamily="18" charset="0"/>
              </a:rPr>
              <a:t>): the Fourier transform of the image to be smoothed</a:t>
            </a:r>
          </a:p>
          <a:p>
            <a:pPr marL="342900" marR="0" lvl="0" indent="-342900" algn="l" defTabSz="914400" rtl="0" eaLnBrk="0" fontAlgn="base" latinLnBrk="0" hangingPunct="0">
              <a:lnSpc>
                <a:spcPct val="90000"/>
              </a:lnSpc>
              <a:spcBef>
                <a:spcPct val="20000"/>
              </a:spcBef>
              <a:spcAft>
                <a:spcPct val="0"/>
              </a:spcAft>
              <a:buClr>
                <a:schemeClr val="folHlink"/>
              </a:buClr>
              <a:buSzPct val="60000"/>
              <a:buFontTx/>
              <a:buNone/>
              <a:tabLst/>
              <a:defRPr/>
            </a:pPr>
            <a:r>
              <a:rPr kumimoji="0" lang="en-US" altLang="zh-TW" sz="2400" b="0" i="0" u="none" strike="noStrike" kern="0" cap="none" spc="0" normalizeH="0" baseline="0" noProof="0" smtClean="0">
                <a:ln>
                  <a:noFill/>
                </a:ln>
                <a:solidFill>
                  <a:schemeClr val="tx1"/>
                </a:solidFill>
                <a:effectLst/>
                <a:uLnTx/>
                <a:uFillTx/>
                <a:latin typeface="Times New Roman" pitchFamily="18" charset="0"/>
                <a:ea typeface="新細明體" pitchFamily="18" charset="-120"/>
                <a:cs typeface="Times New Roman" pitchFamily="18" charset="0"/>
              </a:rPr>
              <a:t>                </a:t>
            </a:r>
            <a:r>
              <a:rPr kumimoji="0" lang="en-US" altLang="zh-TW" sz="2400" b="0" i="1" u="none" strike="noStrike" kern="0" cap="none" spc="0" normalizeH="0" baseline="0" noProof="0" smtClean="0">
                <a:ln>
                  <a:noFill/>
                </a:ln>
                <a:solidFill>
                  <a:schemeClr val="tx1"/>
                </a:solidFill>
                <a:effectLst/>
                <a:uLnTx/>
                <a:uFillTx/>
                <a:latin typeface="Times New Roman" pitchFamily="18" charset="0"/>
                <a:ea typeface="新細明體" pitchFamily="18" charset="-120"/>
                <a:cs typeface="Times New Roman" pitchFamily="18" charset="0"/>
              </a:rPr>
              <a:t>H</a:t>
            </a:r>
            <a:r>
              <a:rPr kumimoji="0" lang="en-US" altLang="zh-TW" sz="2400" b="0" i="0" u="none" strike="noStrike" kern="0" cap="none" spc="0" normalizeH="0" baseline="0" noProof="0" smtClean="0">
                <a:ln>
                  <a:noFill/>
                </a:ln>
                <a:solidFill>
                  <a:schemeClr val="tx1"/>
                </a:solidFill>
                <a:effectLst/>
                <a:uLnTx/>
                <a:uFillTx/>
                <a:latin typeface="Times New Roman" pitchFamily="18" charset="0"/>
                <a:ea typeface="新細明體" pitchFamily="18" charset="-120"/>
                <a:cs typeface="Times New Roman" pitchFamily="18" charset="0"/>
              </a:rPr>
              <a:t>(</a:t>
            </a:r>
            <a:r>
              <a:rPr kumimoji="0" lang="en-US" altLang="zh-TW" sz="2400" b="0" i="1" u="none" strike="noStrike" kern="0" cap="none" spc="0" normalizeH="0" baseline="0" noProof="0" smtClean="0">
                <a:ln>
                  <a:noFill/>
                </a:ln>
                <a:solidFill>
                  <a:schemeClr val="tx1"/>
                </a:solidFill>
                <a:effectLst/>
                <a:uLnTx/>
                <a:uFillTx/>
                <a:latin typeface="Times New Roman" pitchFamily="18" charset="0"/>
                <a:ea typeface="新細明體" pitchFamily="18" charset="-120"/>
                <a:cs typeface="Times New Roman" pitchFamily="18" charset="0"/>
              </a:rPr>
              <a:t>u</a:t>
            </a:r>
            <a:r>
              <a:rPr kumimoji="0" lang="en-US" altLang="zh-TW" sz="2400" b="0" i="0" u="none" strike="noStrike" kern="0" cap="none" spc="0" normalizeH="0" baseline="0" noProof="0" smtClean="0">
                <a:ln>
                  <a:noFill/>
                </a:ln>
                <a:solidFill>
                  <a:schemeClr val="tx1"/>
                </a:solidFill>
                <a:effectLst/>
                <a:uLnTx/>
                <a:uFillTx/>
                <a:latin typeface="Times New Roman" pitchFamily="18" charset="0"/>
                <a:ea typeface="新細明體" pitchFamily="18" charset="-120"/>
                <a:cs typeface="Times New Roman" pitchFamily="18" charset="0"/>
              </a:rPr>
              <a:t>,</a:t>
            </a:r>
            <a:r>
              <a:rPr kumimoji="0" lang="en-US" altLang="zh-TW" sz="2400" b="0" i="1" u="none" strike="noStrike" kern="0" cap="none" spc="0" normalizeH="0" baseline="0" noProof="0" smtClean="0">
                <a:ln>
                  <a:noFill/>
                </a:ln>
                <a:solidFill>
                  <a:schemeClr val="tx1"/>
                </a:solidFill>
                <a:effectLst/>
                <a:uLnTx/>
                <a:uFillTx/>
                <a:latin typeface="Times New Roman" pitchFamily="18" charset="0"/>
                <a:ea typeface="新細明體" pitchFamily="18" charset="-120"/>
                <a:cs typeface="Times New Roman" pitchFamily="18" charset="0"/>
              </a:rPr>
              <a:t>v</a:t>
            </a:r>
            <a:r>
              <a:rPr kumimoji="0" lang="en-US" altLang="zh-TW" sz="2400" b="0" i="0" u="none" strike="noStrike" kern="0" cap="none" spc="0" normalizeH="0" baseline="0" noProof="0" smtClean="0">
                <a:ln>
                  <a:noFill/>
                </a:ln>
                <a:solidFill>
                  <a:schemeClr val="tx1"/>
                </a:solidFill>
                <a:effectLst/>
                <a:uLnTx/>
                <a:uFillTx/>
                <a:latin typeface="Times New Roman" pitchFamily="18" charset="0"/>
                <a:ea typeface="新細明體" pitchFamily="18" charset="-120"/>
                <a:cs typeface="Times New Roman" pitchFamily="18" charset="0"/>
              </a:rPr>
              <a:t>): a filter transfer function</a:t>
            </a:r>
          </a:p>
          <a:p>
            <a:pPr marL="342900" marR="0" lvl="0" indent="-342900" algn="l" defTabSz="914400" rtl="0" eaLnBrk="0" fontAlgn="base" latinLnBrk="0" hangingPunct="0">
              <a:lnSpc>
                <a:spcPct val="90000"/>
              </a:lnSpc>
              <a:spcBef>
                <a:spcPct val="20000"/>
              </a:spcBef>
              <a:spcAft>
                <a:spcPct val="0"/>
              </a:spcAft>
              <a:buClr>
                <a:schemeClr val="folHlink"/>
              </a:buClr>
              <a:buSzPct val="60000"/>
              <a:buFontTx/>
              <a:buNone/>
              <a:tabLst/>
              <a:defRPr/>
            </a:pPr>
            <a:endParaRPr kumimoji="0" lang="en-US" altLang="zh-TW" sz="2400" b="0" i="0" u="none" strike="noStrike" kern="0" cap="none" spc="0" normalizeH="0" baseline="0" noProof="0" smtClean="0">
              <a:ln>
                <a:noFill/>
              </a:ln>
              <a:solidFill>
                <a:schemeClr val="tx1"/>
              </a:solidFill>
              <a:effectLst/>
              <a:uLnTx/>
              <a:uFillTx/>
              <a:latin typeface="Times New Roman" pitchFamily="18" charset="0"/>
              <a:ea typeface="新細明體" pitchFamily="18" charset="-120"/>
              <a:cs typeface="Times New Roman" pitchFamily="18" charset="0"/>
            </a:endParaRPr>
          </a:p>
          <a:p>
            <a:pPr marL="342900" marR="0" lvl="0" indent="-342900" algn="l" defTabSz="914400" rtl="0" eaLnBrk="0" fontAlgn="base" latinLnBrk="0" hangingPunct="0">
              <a:lnSpc>
                <a:spcPct val="90000"/>
              </a:lnSpc>
              <a:spcBef>
                <a:spcPct val="20000"/>
              </a:spcBef>
              <a:spcAft>
                <a:spcPct val="0"/>
              </a:spcAft>
              <a:buClr>
                <a:schemeClr val="folHlink"/>
              </a:buClr>
              <a:buSzPct val="60000"/>
              <a:buFont typeface="Wingdings" pitchFamily="2" charset="2"/>
              <a:buChar char="n"/>
              <a:tabLst/>
              <a:defRPr/>
            </a:pPr>
            <a:r>
              <a:rPr kumimoji="0" lang="en-US" altLang="zh-CN" sz="2400" b="0" i="0" u="none" strike="noStrike" kern="0" cap="none" spc="0" normalizeH="0" baseline="0" noProof="0" smtClean="0">
                <a:ln>
                  <a:noFill/>
                </a:ln>
                <a:solidFill>
                  <a:schemeClr val="tx1"/>
                </a:solidFill>
                <a:effectLst/>
                <a:uLnTx/>
                <a:uFillTx/>
                <a:latin typeface="Times New Roman" pitchFamily="18" charset="0"/>
                <a:ea typeface="宋体" charset="-122"/>
                <a:cs typeface="Times New Roman" pitchFamily="18" charset="0"/>
              </a:rPr>
              <a:t>Smoothing is fundamentally a lowpass operation in the frequency domain.  </a:t>
            </a:r>
            <a:endParaRPr kumimoji="0" lang="en-US" altLang="zh-TW" sz="2400" b="0" i="0" u="none" strike="noStrike" kern="0" cap="none" spc="0" normalizeH="0" baseline="0" noProof="0" smtClean="0">
              <a:ln>
                <a:noFill/>
              </a:ln>
              <a:solidFill>
                <a:schemeClr val="tx1"/>
              </a:solidFill>
              <a:effectLst/>
              <a:uLnTx/>
              <a:uFillTx/>
              <a:latin typeface="Times New Roman" pitchFamily="18" charset="0"/>
              <a:ea typeface="新細明體" pitchFamily="18" charset="-120"/>
              <a:cs typeface="Times New Roman" pitchFamily="18" charset="0"/>
            </a:endParaRPr>
          </a:p>
          <a:p>
            <a:pPr marL="342900" marR="0" lvl="0" indent="-342900" algn="l" defTabSz="914400" rtl="0" eaLnBrk="0" fontAlgn="base" latinLnBrk="0" hangingPunct="0">
              <a:lnSpc>
                <a:spcPct val="90000"/>
              </a:lnSpc>
              <a:spcBef>
                <a:spcPct val="20000"/>
              </a:spcBef>
              <a:spcAft>
                <a:spcPct val="0"/>
              </a:spcAft>
              <a:buClr>
                <a:schemeClr val="folHlink"/>
              </a:buClr>
              <a:buSzPct val="60000"/>
              <a:buFont typeface="Wingdings" pitchFamily="2" charset="2"/>
              <a:buChar char="n"/>
              <a:tabLst/>
              <a:defRPr/>
            </a:pPr>
            <a:r>
              <a:rPr kumimoji="0" lang="en-US" altLang="zh-CN" sz="2400" b="0" i="0" u="none" strike="noStrike" kern="0" cap="none" spc="0" normalizeH="0" baseline="0" noProof="0" smtClean="0">
                <a:ln>
                  <a:noFill/>
                </a:ln>
                <a:solidFill>
                  <a:schemeClr val="tx1"/>
                </a:solidFill>
                <a:effectLst/>
                <a:uLnTx/>
                <a:uFillTx/>
                <a:latin typeface="Times New Roman" pitchFamily="18" charset="0"/>
                <a:ea typeface="宋体" charset="-122"/>
                <a:cs typeface="Times New Roman" pitchFamily="18" charset="0"/>
              </a:rPr>
              <a:t>There are several standard forms of lowpass filters (LPF).</a:t>
            </a:r>
            <a:endParaRPr kumimoji="0" lang="en-US" altLang="zh-TW" sz="2400" b="0" i="0" u="none" strike="noStrike" kern="0" cap="none" spc="0" normalizeH="0" baseline="0" noProof="0" smtClean="0">
              <a:ln>
                <a:noFill/>
              </a:ln>
              <a:solidFill>
                <a:schemeClr val="tx1"/>
              </a:solidFill>
              <a:effectLst/>
              <a:uLnTx/>
              <a:uFillTx/>
              <a:latin typeface="Times New Roman" pitchFamily="18" charset="0"/>
              <a:ea typeface="新細明體" pitchFamily="18" charset="-120"/>
              <a:cs typeface="Times New Roman" pitchFamily="18" charset="0"/>
            </a:endParaRPr>
          </a:p>
          <a:p>
            <a:pPr marL="742950" marR="0" lvl="1" indent="-285750" algn="l" defTabSz="914400" rtl="0" eaLnBrk="0" fontAlgn="base" latinLnBrk="0" hangingPunct="0">
              <a:lnSpc>
                <a:spcPct val="90000"/>
              </a:lnSpc>
              <a:spcBef>
                <a:spcPct val="20000"/>
              </a:spcBef>
              <a:spcAft>
                <a:spcPct val="0"/>
              </a:spcAft>
              <a:buClr>
                <a:schemeClr val="hlink"/>
              </a:buClr>
              <a:buSzPct val="55000"/>
              <a:buFont typeface="Wingdings" pitchFamily="2" charset="2"/>
              <a:buChar char="n"/>
              <a:tabLst/>
              <a:defRPr/>
            </a:pPr>
            <a:r>
              <a:rPr kumimoji="0" lang="en-US" altLang="zh-TW" sz="2000" b="0" i="0" u="none" strike="noStrike" kern="0" cap="none" spc="0" normalizeH="0" baseline="0" noProof="0" smtClean="0">
                <a:ln>
                  <a:noFill/>
                </a:ln>
                <a:solidFill>
                  <a:schemeClr val="tx1"/>
                </a:solidFill>
                <a:effectLst/>
                <a:uLnTx/>
                <a:uFillTx/>
                <a:latin typeface="Times New Roman" pitchFamily="18" charset="0"/>
                <a:ea typeface="新細明體" pitchFamily="18" charset="-120"/>
                <a:cs typeface="Times New Roman" pitchFamily="18" charset="0"/>
              </a:rPr>
              <a:t>Ideal lowpass filter</a:t>
            </a:r>
          </a:p>
          <a:p>
            <a:pPr marL="742950" marR="0" lvl="1" indent="-285750" algn="l" defTabSz="914400" rtl="0" eaLnBrk="0" fontAlgn="base" latinLnBrk="0" hangingPunct="0">
              <a:lnSpc>
                <a:spcPct val="90000"/>
              </a:lnSpc>
              <a:spcBef>
                <a:spcPct val="20000"/>
              </a:spcBef>
              <a:spcAft>
                <a:spcPct val="0"/>
              </a:spcAft>
              <a:buClr>
                <a:schemeClr val="hlink"/>
              </a:buClr>
              <a:buSzPct val="55000"/>
              <a:buFont typeface="Wingdings" pitchFamily="2" charset="2"/>
              <a:buChar char="n"/>
              <a:tabLst/>
              <a:defRPr/>
            </a:pPr>
            <a:r>
              <a:rPr kumimoji="0" lang="en-US" altLang="zh-TW" sz="2000" b="0" i="0" u="none" strike="noStrike" kern="0" cap="none" spc="0" normalizeH="0" baseline="0" noProof="0" smtClean="0">
                <a:ln>
                  <a:noFill/>
                </a:ln>
                <a:solidFill>
                  <a:schemeClr val="tx1"/>
                </a:solidFill>
                <a:effectLst/>
                <a:uLnTx/>
                <a:uFillTx/>
                <a:latin typeface="Times New Roman" pitchFamily="18" charset="0"/>
                <a:ea typeface="新細明體" pitchFamily="18" charset="-120"/>
                <a:cs typeface="Times New Roman" pitchFamily="18" charset="0"/>
              </a:rPr>
              <a:t>Butterworth lowpass filter</a:t>
            </a:r>
          </a:p>
          <a:p>
            <a:pPr marL="742950" marR="0" lvl="1" indent="-285750" algn="l" defTabSz="914400" rtl="0" eaLnBrk="0" fontAlgn="base" latinLnBrk="0" hangingPunct="0">
              <a:lnSpc>
                <a:spcPct val="90000"/>
              </a:lnSpc>
              <a:spcBef>
                <a:spcPct val="20000"/>
              </a:spcBef>
              <a:spcAft>
                <a:spcPct val="0"/>
              </a:spcAft>
              <a:buClr>
                <a:schemeClr val="hlink"/>
              </a:buClr>
              <a:buSzPct val="55000"/>
              <a:buFont typeface="Wingdings" pitchFamily="2" charset="2"/>
              <a:buChar char="n"/>
              <a:tabLst/>
              <a:defRPr/>
            </a:pPr>
            <a:r>
              <a:rPr kumimoji="0" lang="en-US" altLang="zh-TW" sz="2000" b="0" i="0" u="none" strike="noStrike" kern="0" cap="none" spc="0" normalizeH="0" baseline="0" noProof="0" smtClean="0">
                <a:ln>
                  <a:noFill/>
                </a:ln>
                <a:solidFill>
                  <a:schemeClr val="tx1"/>
                </a:solidFill>
                <a:effectLst/>
                <a:uLnTx/>
                <a:uFillTx/>
                <a:latin typeface="Times New Roman" pitchFamily="18" charset="0"/>
                <a:ea typeface="新細明體" pitchFamily="18" charset="-120"/>
                <a:cs typeface="Times New Roman" pitchFamily="18" charset="0"/>
              </a:rPr>
              <a:t>Gaussian lowpass filter</a:t>
            </a:r>
            <a:endParaRPr kumimoji="0" lang="en-US" altLang="zh-TW" sz="2000" b="0" i="0" u="none" strike="noStrike" kern="0" cap="none" spc="0" normalizeH="0" baseline="0" noProof="0" dirty="0">
              <a:ln>
                <a:noFill/>
              </a:ln>
              <a:solidFill>
                <a:schemeClr val="tx1"/>
              </a:solidFill>
              <a:effectLst/>
              <a:uLnTx/>
              <a:uFillTx/>
              <a:latin typeface="Times New Roman" pitchFamily="18" charset="0"/>
              <a:ea typeface="新細明體" pitchFamily="18" charset="-120"/>
              <a:cs typeface="Times New Roman" pitchFamily="18" charset="0"/>
            </a:endParaRPr>
          </a:p>
        </p:txBody>
      </p:sp>
      <p:graphicFrame>
        <p:nvGraphicFramePr>
          <p:cNvPr id="9" name="Object 12"/>
          <p:cNvGraphicFramePr>
            <a:graphicFrameLocks noChangeAspect="1"/>
          </p:cNvGraphicFramePr>
          <p:nvPr/>
        </p:nvGraphicFramePr>
        <p:xfrm>
          <a:off x="1597025" y="2489473"/>
          <a:ext cx="3149600" cy="425450"/>
        </p:xfrm>
        <a:graphic>
          <a:graphicData uri="http://schemas.openxmlformats.org/presentationml/2006/ole">
            <mc:AlternateContent xmlns:mc="http://schemas.openxmlformats.org/markup-compatibility/2006">
              <mc:Choice xmlns:v="urn:schemas-microsoft-com:vml" Requires="v">
                <p:oleObj spid="_x0000_s680966" name="方程式" r:id="rId3" imgW="1498320" imgH="203040" progId="Equation.3">
                  <p:embed/>
                </p:oleObj>
              </mc:Choice>
              <mc:Fallback>
                <p:oleObj name="方程式" r:id="rId3" imgW="1498320" imgH="20304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7025" y="2489473"/>
                        <a:ext cx="3149600" cy="42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5" name="Rectangle 5"/>
          <p:cNvSpPr>
            <a:spLocks noGrp="1" noChangeArrowheads="1"/>
          </p:cNvSpPr>
          <p:nvPr>
            <p:ph type="body" sz="half" idx="1"/>
          </p:nvPr>
        </p:nvSpPr>
        <p:spPr bwMode="auto">
          <a:xfrm>
            <a:off x="457200" y="2060848"/>
            <a:ext cx="8324850" cy="4525963"/>
          </a:xfrm>
          <a:noFill/>
          <a:ln>
            <a:miter lim="800000"/>
            <a:headEnd/>
            <a:tailEnd/>
          </a:ln>
        </p:spPr>
        <p:txBody>
          <a:bodyPr vert="horz" wrap="square" lIns="91440" tIns="45720" rIns="91440" bIns="45720" numCol="1" anchor="t" anchorCtr="0" compatLnSpc="1">
            <a:prstTxWarp prst="textNoShape">
              <a:avLst/>
            </a:prstTxWarp>
          </a:bodyPr>
          <a:lstStyle/>
          <a:p>
            <a:r>
              <a:rPr lang="en-US" altLang="zh-TW" sz="2400" dirty="0">
                <a:ea typeface="新細明體" pitchFamily="18" charset="-120"/>
              </a:rPr>
              <a:t>The simplest </a:t>
            </a:r>
            <a:r>
              <a:rPr lang="en-US" altLang="zh-TW" sz="2400" dirty="0" err="1">
                <a:ea typeface="新細明體" pitchFamily="18" charset="-120"/>
              </a:rPr>
              <a:t>lowpass</a:t>
            </a:r>
            <a:r>
              <a:rPr lang="en-US" altLang="zh-TW" sz="2400" dirty="0">
                <a:ea typeface="新細明體" pitchFamily="18" charset="-120"/>
              </a:rPr>
              <a:t> filter is a filter that “cuts off” all high-frequency components of the Fourier  transform that are at a distance greater than a specified distance </a:t>
            </a:r>
            <a:r>
              <a:rPr lang="en-US" altLang="zh-TW" sz="2400" i="1" dirty="0">
                <a:ea typeface="新細明體" pitchFamily="18" charset="-120"/>
              </a:rPr>
              <a:t>D</a:t>
            </a:r>
            <a:r>
              <a:rPr lang="en-US" altLang="zh-TW" sz="2400" baseline="-25000" dirty="0">
                <a:ea typeface="新細明體" pitchFamily="18" charset="-120"/>
              </a:rPr>
              <a:t>0</a:t>
            </a:r>
            <a:r>
              <a:rPr lang="en-US" altLang="zh-TW" sz="2400" dirty="0">
                <a:ea typeface="新細明體" pitchFamily="18" charset="-120"/>
              </a:rPr>
              <a:t> from the origin of the transform.</a:t>
            </a:r>
          </a:p>
          <a:p>
            <a:r>
              <a:rPr lang="en-US" altLang="zh-TW" sz="2400" dirty="0">
                <a:ea typeface="新細明體" pitchFamily="18" charset="-120"/>
              </a:rPr>
              <a:t>The transfer function of an ideal </a:t>
            </a:r>
            <a:r>
              <a:rPr lang="en-US" altLang="zh-TW" sz="2400" dirty="0" err="1">
                <a:ea typeface="新細明體" pitchFamily="18" charset="-120"/>
              </a:rPr>
              <a:t>lowpass</a:t>
            </a:r>
            <a:r>
              <a:rPr lang="en-US" altLang="zh-TW" sz="2400" dirty="0">
                <a:ea typeface="新細明體" pitchFamily="18" charset="-120"/>
              </a:rPr>
              <a:t> filter</a:t>
            </a:r>
          </a:p>
          <a:p>
            <a:endParaRPr lang="en-US" altLang="zh-TW" sz="2400" dirty="0">
              <a:ea typeface="新細明體" pitchFamily="18" charset="-120"/>
            </a:endParaRPr>
          </a:p>
          <a:p>
            <a:endParaRPr lang="en-US" altLang="zh-TW" sz="2400" dirty="0">
              <a:ea typeface="新細明體" pitchFamily="18" charset="-120"/>
            </a:endParaRPr>
          </a:p>
          <a:p>
            <a:pPr>
              <a:buFontTx/>
              <a:buNone/>
            </a:pPr>
            <a:r>
              <a:rPr lang="en-US" altLang="zh-TW" sz="2400" dirty="0">
                <a:ea typeface="新細明體" pitchFamily="18" charset="-120"/>
              </a:rPr>
              <a:t>    where </a:t>
            </a:r>
            <a:r>
              <a:rPr lang="en-US" altLang="zh-TW" sz="2400" i="1" dirty="0">
                <a:ea typeface="新細明體" pitchFamily="18" charset="-120"/>
              </a:rPr>
              <a:t>D</a:t>
            </a:r>
            <a:r>
              <a:rPr lang="en-US" altLang="zh-TW" sz="2400" dirty="0">
                <a:ea typeface="新細明體" pitchFamily="18" charset="-120"/>
              </a:rPr>
              <a:t>(</a:t>
            </a:r>
            <a:r>
              <a:rPr lang="en-US" altLang="zh-TW" sz="2400" i="1" dirty="0" err="1">
                <a:ea typeface="新細明體" pitchFamily="18" charset="-120"/>
              </a:rPr>
              <a:t>u</a:t>
            </a:r>
            <a:r>
              <a:rPr lang="en-US" altLang="zh-TW" sz="2400" dirty="0" err="1">
                <a:ea typeface="新細明體" pitchFamily="18" charset="-120"/>
              </a:rPr>
              <a:t>,</a:t>
            </a:r>
            <a:r>
              <a:rPr lang="en-US" altLang="zh-TW" sz="2400" i="1" dirty="0" err="1">
                <a:ea typeface="新細明體" pitchFamily="18" charset="-120"/>
              </a:rPr>
              <a:t>v</a:t>
            </a:r>
            <a:r>
              <a:rPr lang="en-US" altLang="zh-TW" sz="2400" dirty="0">
                <a:ea typeface="新細明體" pitchFamily="18" charset="-120"/>
              </a:rPr>
              <a:t>) : the distance from point (</a:t>
            </a:r>
            <a:r>
              <a:rPr lang="en-US" altLang="zh-TW" sz="2400" i="1" dirty="0" err="1">
                <a:ea typeface="新細明體" pitchFamily="18" charset="-120"/>
              </a:rPr>
              <a:t>u</a:t>
            </a:r>
            <a:r>
              <a:rPr lang="en-US" altLang="zh-TW" sz="2400" dirty="0" err="1">
                <a:ea typeface="新細明體" pitchFamily="18" charset="-120"/>
              </a:rPr>
              <a:t>,</a:t>
            </a:r>
            <a:r>
              <a:rPr lang="en-US" altLang="zh-TW" sz="2400" i="1" dirty="0" err="1">
                <a:ea typeface="新細明體" pitchFamily="18" charset="-120"/>
              </a:rPr>
              <a:t>v</a:t>
            </a:r>
            <a:r>
              <a:rPr lang="en-US" altLang="zh-TW" sz="2400" dirty="0">
                <a:ea typeface="新細明體" pitchFamily="18" charset="-120"/>
              </a:rPr>
              <a:t>) to the center of </a:t>
            </a:r>
            <a:r>
              <a:rPr lang="en-US" altLang="zh-TW" sz="2400" dirty="0" smtClean="0">
                <a:ea typeface="新細明體" pitchFamily="18" charset="-120"/>
              </a:rPr>
              <a:t>the </a:t>
            </a:r>
            <a:r>
              <a:rPr lang="en-US" altLang="zh-TW" sz="2400" dirty="0">
                <a:ea typeface="新細明體" pitchFamily="18" charset="-120"/>
              </a:rPr>
              <a:t>frequency rectangle</a:t>
            </a:r>
          </a:p>
          <a:p>
            <a:endParaRPr lang="en-US" altLang="zh-TW" sz="2400" dirty="0">
              <a:ea typeface="新細明體" pitchFamily="18" charset="-120"/>
            </a:endParaRPr>
          </a:p>
        </p:txBody>
      </p:sp>
      <p:graphicFrame>
        <p:nvGraphicFramePr>
          <p:cNvPr id="189446" name="Object 6"/>
          <p:cNvGraphicFramePr>
            <a:graphicFrameLocks noGrp="1" noChangeAspect="1"/>
          </p:cNvGraphicFramePr>
          <p:nvPr>
            <p:ph sz="quarter" idx="2"/>
          </p:nvPr>
        </p:nvGraphicFramePr>
        <p:xfrm>
          <a:off x="1366838" y="5737473"/>
          <a:ext cx="4719637" cy="658813"/>
        </p:xfrm>
        <a:graphic>
          <a:graphicData uri="http://schemas.openxmlformats.org/presentationml/2006/ole">
            <mc:AlternateContent xmlns:mc="http://schemas.openxmlformats.org/markup-compatibility/2006">
              <mc:Choice xmlns:v="urn:schemas-microsoft-com:vml" Requires="v">
                <p:oleObj spid="_x0000_s681994" name="方程式" r:id="rId3" imgW="2273040" imgH="317160" progId="Equation.3">
                  <p:embed/>
                </p:oleObj>
              </mc:Choice>
              <mc:Fallback>
                <p:oleObj name="方程式" r:id="rId3" imgW="2273040" imgH="317160" progId="Equation.3">
                  <p:embed/>
                  <p:pic>
                    <p:nvPicPr>
                      <p:cNvPr id="0" name="Picture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6838" y="5737473"/>
                        <a:ext cx="4719637" cy="658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9452" name="Object 12"/>
          <p:cNvGraphicFramePr>
            <a:graphicFrameLocks noChangeAspect="1"/>
          </p:cNvGraphicFramePr>
          <p:nvPr/>
        </p:nvGraphicFramePr>
        <p:xfrm>
          <a:off x="1293813" y="4027736"/>
          <a:ext cx="4083050" cy="1011237"/>
        </p:xfrm>
        <a:graphic>
          <a:graphicData uri="http://schemas.openxmlformats.org/presentationml/2006/ole">
            <mc:AlternateContent xmlns:mc="http://schemas.openxmlformats.org/markup-compatibility/2006">
              <mc:Choice xmlns:v="urn:schemas-microsoft-com:vml" Requires="v">
                <p:oleObj spid="_x0000_s681995" name="方程式" r:id="rId5" imgW="1942920" imgH="482400" progId="Equation.3">
                  <p:embed/>
                </p:oleObj>
              </mc:Choice>
              <mc:Fallback>
                <p:oleObj name="方程式" r:id="rId5" imgW="1942920" imgH="4824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3813" y="4027736"/>
                        <a:ext cx="4083050" cy="1011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Rectangle 2"/>
          <p:cNvSpPr>
            <a:spLocks noGrp="1" noChangeArrowheads="1"/>
          </p:cNvSpPr>
          <p:nvPr>
            <p:ph type="title"/>
          </p:nvPr>
        </p:nvSpPr>
        <p:spPr>
          <a:xfrm>
            <a:off x="1043608" y="214313"/>
            <a:ext cx="7848872" cy="1462087"/>
          </a:xfrm>
        </p:spPr>
        <p:txBody>
          <a:bodyPr/>
          <a:lstStyle/>
          <a:p>
            <a:r>
              <a:rPr lang="en-US" altLang="zh-CN" sz="3600" dirty="0" smtClean="0"/>
              <a:t>Ideal </a:t>
            </a:r>
            <a:r>
              <a:rPr lang="en-US" altLang="zh-CN" sz="3600" dirty="0" err="1" smtClean="0"/>
              <a:t>Lowpass</a:t>
            </a:r>
            <a:r>
              <a:rPr lang="en-US" altLang="zh-CN" sz="3600" dirty="0" smtClean="0"/>
              <a:t> Filters (ILPFs)</a:t>
            </a:r>
          </a:p>
        </p:txBody>
      </p:sp>
      <p:sp>
        <p:nvSpPr>
          <p:cNvPr id="7" name="Rectangle 13"/>
          <p:cNvSpPr txBox="1">
            <a:spLocks noChangeArrowheads="1"/>
          </p:cNvSpPr>
          <p:nvPr/>
        </p:nvSpPr>
        <p:spPr>
          <a:xfrm>
            <a:off x="7042150" y="6356350"/>
            <a:ext cx="1905000" cy="45720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4D33FE8-D305-4FA5-90C1-C68C28E7B444}" type="slidenum">
              <a:rPr lang="zh-CN" altLang="en-US" sz="1400" smtClean="0">
                <a:ea typeface="+mn-ea"/>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lang="en-US" altLang="zh-CN" sz="1400" dirty="0">
              <a:ea typeface="+mn-ea"/>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6"/>
          <p:cNvSpPr>
            <a:spLocks noGrp="1" noChangeArrowheads="1"/>
          </p:cNvSpPr>
          <p:nvPr>
            <p:ph type="sldNum" sz="quarter" idx="12"/>
          </p:nvPr>
        </p:nvSpPr>
        <p:spPr/>
        <p:txBody>
          <a:bodyPr/>
          <a:lstStyle/>
          <a:p>
            <a:pPr>
              <a:defRPr/>
            </a:pPr>
            <a:fld id="{49C79E6E-655C-427D-B0EB-574EFEA66B6B}" type="slidenum">
              <a:rPr lang="zh-CN" altLang="en-US"/>
              <a:pPr>
                <a:defRPr/>
              </a:pPr>
              <a:t>2</a:t>
            </a:fld>
            <a:endParaRPr lang="en-US" altLang="zh-CN"/>
          </a:p>
        </p:txBody>
      </p:sp>
      <p:sp>
        <p:nvSpPr>
          <p:cNvPr id="33798" name="Rectangle 6"/>
          <p:cNvSpPr>
            <a:spLocks noGrp="1" noChangeArrowheads="1"/>
          </p:cNvSpPr>
          <p:nvPr>
            <p:ph type="ctrTitle"/>
          </p:nvPr>
        </p:nvSpPr>
        <p:spPr>
          <a:xfrm>
            <a:off x="990600" y="1676400"/>
            <a:ext cx="7469188" cy="1462088"/>
          </a:xfrm>
        </p:spPr>
        <p:txBody>
          <a:bodyPr/>
          <a:lstStyle/>
          <a:p>
            <a:pPr eaLnBrk="1" hangingPunct="1">
              <a:defRPr/>
            </a:pPr>
            <a:r>
              <a:rPr lang="en-US" altLang="zh-CN" sz="4800" dirty="0" smtClean="0"/>
              <a:t>Chapter 4 </a:t>
            </a:r>
            <a:endParaRPr lang="zh-CN" altLang="en-US" sz="4800" b="1" dirty="0" smtClean="0">
              <a:solidFill>
                <a:schemeClr val="folHlink"/>
              </a:solidFill>
              <a:effectLst>
                <a:outerShdw blurRad="38100" dist="38100" dir="2700000" algn="tl">
                  <a:srgbClr val="C0C0C0"/>
                </a:outerShdw>
              </a:effectLst>
            </a:endParaRPr>
          </a:p>
        </p:txBody>
      </p:sp>
      <p:sp>
        <p:nvSpPr>
          <p:cNvPr id="4" name="灯片编号占位符 3"/>
          <p:cNvSpPr txBox="1">
            <a:spLocks noGrp="1"/>
          </p:cNvSpPr>
          <p:nvPr/>
        </p:nvSpPr>
        <p:spPr bwMode="auto">
          <a:xfrm>
            <a:off x="6858000" y="6356350"/>
            <a:ext cx="1905000" cy="457200"/>
          </a:xfrm>
          <a:prstGeom prst="rect">
            <a:avLst/>
          </a:prstGeom>
          <a:noFill/>
          <a:ln>
            <a:miter lim="800000"/>
            <a:headEnd/>
            <a:tailEnd/>
          </a:ln>
        </p:spPr>
        <p:txBody>
          <a:bodyPr anchor="b"/>
          <a:lstStyle/>
          <a:p>
            <a:pPr algn="r" eaLnBrk="0" hangingPunct="0">
              <a:defRPr/>
            </a:pPr>
            <a:fld id="{440220D2-C06A-4B3E-98BD-15D9C5C588AE}" type="slidenum">
              <a:rPr lang="zh-CN" altLang="en-US" sz="1400">
                <a:solidFill>
                  <a:schemeClr val="bg2"/>
                </a:solidFill>
                <a:ea typeface="+mn-ea"/>
              </a:rPr>
              <a:pPr algn="r" eaLnBrk="0" hangingPunct="0">
                <a:defRPr/>
              </a:pPr>
              <a:t>2</a:t>
            </a:fld>
            <a:endParaRPr lang="en-US" altLang="zh-CN" sz="1400">
              <a:solidFill>
                <a:schemeClr val="bg2"/>
              </a:solidFill>
              <a:ea typeface="+mn-ea"/>
            </a:endParaRPr>
          </a:p>
        </p:txBody>
      </p:sp>
      <p:sp>
        <p:nvSpPr>
          <p:cNvPr id="5" name="副标题 4"/>
          <p:cNvSpPr>
            <a:spLocks noGrp="1"/>
          </p:cNvSpPr>
          <p:nvPr>
            <p:ph type="subTitle" idx="1"/>
          </p:nvPr>
        </p:nvSpPr>
        <p:spPr>
          <a:xfrm>
            <a:off x="1371600" y="3886200"/>
            <a:ext cx="6656388" cy="1752600"/>
          </a:xfrm>
        </p:spPr>
        <p:txBody>
          <a:bodyPr/>
          <a:lstStyle/>
          <a:p>
            <a:pPr>
              <a:defRPr/>
            </a:pPr>
            <a:r>
              <a:rPr lang="en-US" altLang="zh-CN" sz="4400" dirty="0" smtClean="0">
                <a:solidFill>
                  <a:srgbClr val="333399"/>
                </a:solidFill>
                <a:latin typeface="Tahoma"/>
                <a:cs typeface="+mj-cs"/>
              </a:rPr>
              <a:t>Filtering in the frequency Domain (II)</a:t>
            </a:r>
            <a:endParaRPr lang="zh-CN" altLang="en-US" sz="28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5" name="Rectangle 5"/>
          <p:cNvSpPr>
            <a:spLocks noGrp="1" noChangeArrowheads="1"/>
          </p:cNvSpPr>
          <p:nvPr>
            <p:ph type="body" sz="half" idx="1"/>
          </p:nvPr>
        </p:nvSpPr>
        <p:spPr bwMode="auto">
          <a:xfrm>
            <a:off x="457200" y="2060848"/>
            <a:ext cx="8324850" cy="4525963"/>
          </a:xfrm>
          <a:noFill/>
          <a:ln>
            <a:miter lim="800000"/>
            <a:headEnd/>
            <a:tailEnd/>
          </a:ln>
        </p:spPr>
        <p:txBody>
          <a:bodyPr vert="horz" wrap="square" lIns="91440" tIns="45720" rIns="91440" bIns="45720" numCol="1" anchor="t" anchorCtr="0" compatLnSpc="1">
            <a:prstTxWarp prst="textNoShape">
              <a:avLst/>
            </a:prstTxWarp>
          </a:bodyPr>
          <a:lstStyle/>
          <a:p>
            <a:r>
              <a:rPr lang="en-US" altLang="zh-CN" sz="2400" dirty="0" smtClean="0"/>
              <a:t>The point of transition between </a:t>
            </a:r>
            <a:r>
              <a:rPr lang="en-US" altLang="zh-CN" sz="2400" i="1" dirty="0" smtClean="0"/>
              <a:t>H(</a:t>
            </a:r>
            <a:r>
              <a:rPr lang="en-US" altLang="zh-CN" sz="2400" i="1" dirty="0" err="1" smtClean="0"/>
              <a:t>u,v</a:t>
            </a:r>
            <a:r>
              <a:rPr lang="en-US" altLang="zh-CN" sz="2400" i="1" dirty="0" smtClean="0"/>
              <a:t>) = 1 </a:t>
            </a:r>
            <a:r>
              <a:rPr lang="en-US" altLang="zh-CN" sz="2400" dirty="0" smtClean="0"/>
              <a:t>and</a:t>
            </a:r>
            <a:r>
              <a:rPr lang="en-US" altLang="zh-CN" sz="2400" i="1" dirty="0" smtClean="0"/>
              <a:t> H(</a:t>
            </a:r>
            <a:r>
              <a:rPr lang="en-US" altLang="zh-CN" sz="2400" i="1" dirty="0" err="1" smtClean="0"/>
              <a:t>u,v</a:t>
            </a:r>
            <a:r>
              <a:rPr lang="en-US" altLang="zh-CN" sz="2400" i="1" dirty="0" smtClean="0"/>
              <a:t>) = </a:t>
            </a:r>
            <a:r>
              <a:rPr lang="en-US" altLang="zh-CN" sz="2400" dirty="0" smtClean="0"/>
              <a:t>0 is called the</a:t>
            </a:r>
            <a:r>
              <a:rPr lang="en-US" altLang="zh-CN" sz="2400" i="1" dirty="0" smtClean="0"/>
              <a:t> </a:t>
            </a:r>
            <a:r>
              <a:rPr lang="en-US" altLang="zh-CN" sz="2400" b="1" i="1" dirty="0" smtClean="0"/>
              <a:t>cutoff frequency</a:t>
            </a:r>
            <a:r>
              <a:rPr lang="en-US" altLang="zh-CN" sz="2400" dirty="0" smtClean="0"/>
              <a:t>(</a:t>
            </a:r>
            <a:r>
              <a:rPr lang="zh-CN" altLang="en-US" sz="2400" dirty="0" smtClean="0"/>
              <a:t>截止频率</a:t>
            </a:r>
            <a:r>
              <a:rPr lang="en-US" altLang="zh-CN" sz="2400" dirty="0" smtClean="0"/>
              <a:t>)</a:t>
            </a:r>
            <a:r>
              <a:rPr lang="en-US" altLang="zh-CN" sz="2400" i="1" dirty="0" smtClean="0"/>
              <a:t>.</a:t>
            </a:r>
            <a:endParaRPr lang="en-US" altLang="zh-TW" sz="2400" dirty="0">
              <a:ea typeface="新細明體" pitchFamily="18" charset="-120"/>
            </a:endParaRPr>
          </a:p>
        </p:txBody>
      </p:sp>
      <p:sp>
        <p:nvSpPr>
          <p:cNvPr id="6" name="Rectangle 2"/>
          <p:cNvSpPr>
            <a:spLocks noGrp="1" noChangeArrowheads="1"/>
          </p:cNvSpPr>
          <p:nvPr>
            <p:ph type="title"/>
          </p:nvPr>
        </p:nvSpPr>
        <p:spPr>
          <a:xfrm>
            <a:off x="1043608" y="214313"/>
            <a:ext cx="7848872" cy="1462087"/>
          </a:xfrm>
        </p:spPr>
        <p:txBody>
          <a:bodyPr/>
          <a:lstStyle/>
          <a:p>
            <a:r>
              <a:rPr lang="en-US" altLang="zh-CN" sz="3600" dirty="0" smtClean="0"/>
              <a:t>Ideal </a:t>
            </a:r>
            <a:r>
              <a:rPr lang="en-US" altLang="zh-CN" sz="3600" dirty="0" err="1" smtClean="0"/>
              <a:t>Lowpass</a:t>
            </a:r>
            <a:r>
              <a:rPr lang="en-US" altLang="zh-CN" sz="3600" dirty="0" smtClean="0"/>
              <a:t> Filters (ILPFs)</a:t>
            </a:r>
          </a:p>
        </p:txBody>
      </p:sp>
      <p:pic>
        <p:nvPicPr>
          <p:cNvPr id="686084" name="Picture 4"/>
          <p:cNvPicPr>
            <a:picLocks noChangeAspect="1" noChangeArrowheads="1"/>
          </p:cNvPicPr>
          <p:nvPr/>
        </p:nvPicPr>
        <p:blipFill>
          <a:blip r:embed="rId2" cstate="print"/>
          <a:srcRect/>
          <a:stretch>
            <a:fillRect/>
          </a:stretch>
        </p:blipFill>
        <p:spPr bwMode="auto">
          <a:xfrm>
            <a:off x="213300" y="2996952"/>
            <a:ext cx="8679180" cy="3512820"/>
          </a:xfrm>
          <a:prstGeom prst="rect">
            <a:avLst/>
          </a:prstGeom>
          <a:noFill/>
          <a:ln w="9525">
            <a:noFill/>
            <a:miter lim="800000"/>
            <a:headEnd/>
            <a:tailEnd/>
          </a:ln>
        </p:spPr>
      </p:pic>
      <p:sp>
        <p:nvSpPr>
          <p:cNvPr id="8" name="Rectangle 13"/>
          <p:cNvSpPr txBox="1">
            <a:spLocks noChangeArrowheads="1"/>
          </p:cNvSpPr>
          <p:nvPr/>
        </p:nvSpPr>
        <p:spPr>
          <a:xfrm>
            <a:off x="7042150" y="6356350"/>
            <a:ext cx="1905000" cy="45720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4D33FE8-D305-4FA5-90C1-C68C28E7B444}" type="slidenum">
              <a:rPr lang="zh-CN" altLang="en-US" sz="1400" smtClean="0">
                <a:ea typeface="+mn-ea"/>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lang="en-US" altLang="zh-CN" sz="1400" dirty="0">
              <a:ea typeface="+mn-ea"/>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Rectangle 3"/>
          <p:cNvSpPr>
            <a:spLocks noGrp="1" noChangeArrowheads="1"/>
          </p:cNvSpPr>
          <p:nvPr>
            <p:ph type="body" sz="half" idx="1"/>
          </p:nvPr>
        </p:nvSpPr>
        <p:spPr bwMode="auto">
          <a:xfrm>
            <a:off x="395536" y="2132856"/>
            <a:ext cx="8458200" cy="4525963"/>
          </a:xfrm>
          <a:noFill/>
          <a:ln>
            <a:miter lim="800000"/>
            <a:headEnd/>
            <a:tailEnd/>
          </a:ln>
        </p:spPr>
        <p:txBody>
          <a:bodyPr vert="horz" wrap="square" lIns="91440" tIns="45720" rIns="91440" bIns="45720" numCol="1" anchor="t" anchorCtr="0" compatLnSpc="1">
            <a:prstTxWarp prst="textNoShape">
              <a:avLst/>
            </a:prstTxWarp>
          </a:bodyPr>
          <a:lstStyle/>
          <a:p>
            <a:endParaRPr lang="en-US" altLang="zh-TW" dirty="0">
              <a:ea typeface="新細明體" pitchFamily="18" charset="-120"/>
            </a:endParaRPr>
          </a:p>
        </p:txBody>
      </p:sp>
      <p:sp>
        <p:nvSpPr>
          <p:cNvPr id="6" name="Rectangle 13"/>
          <p:cNvSpPr txBox="1">
            <a:spLocks noChangeArrowheads="1"/>
          </p:cNvSpPr>
          <p:nvPr/>
        </p:nvSpPr>
        <p:spPr>
          <a:xfrm>
            <a:off x="7042150" y="6356350"/>
            <a:ext cx="1905000" cy="45720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4D33FE8-D305-4FA5-90C1-C68C28E7B444}" type="slidenum">
              <a:rPr lang="zh-CN" altLang="en-US" sz="1400" smtClean="0">
                <a:ea typeface="+mn-ea"/>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lang="en-US" altLang="zh-CN" sz="1400" dirty="0">
              <a:ea typeface="+mn-ea"/>
            </a:endParaRPr>
          </a:p>
        </p:txBody>
      </p:sp>
      <p:sp>
        <p:nvSpPr>
          <p:cNvPr id="7" name="Rectangle 2"/>
          <p:cNvSpPr>
            <a:spLocks noGrp="1" noChangeArrowheads="1"/>
          </p:cNvSpPr>
          <p:nvPr>
            <p:ph type="title"/>
          </p:nvPr>
        </p:nvSpPr>
        <p:spPr>
          <a:xfrm>
            <a:off x="1043608" y="214313"/>
            <a:ext cx="7848872" cy="1462087"/>
          </a:xfrm>
        </p:spPr>
        <p:txBody>
          <a:bodyPr/>
          <a:lstStyle/>
          <a:p>
            <a:r>
              <a:rPr lang="en-US" altLang="zh-CN" sz="3600" dirty="0" smtClean="0"/>
              <a:t>Ideal </a:t>
            </a:r>
            <a:r>
              <a:rPr lang="en-US" altLang="zh-CN" sz="3600" dirty="0" err="1" smtClean="0"/>
              <a:t>Lowpass</a:t>
            </a:r>
            <a:r>
              <a:rPr lang="en-US" altLang="zh-CN" sz="3600" dirty="0" smtClean="0"/>
              <a:t> Filters (ILPFs)</a:t>
            </a:r>
          </a:p>
        </p:txBody>
      </p:sp>
      <p:pic>
        <p:nvPicPr>
          <p:cNvPr id="8" name="Picture 2"/>
          <p:cNvPicPr>
            <a:picLocks noChangeAspect="1" noChangeArrowheads="1"/>
          </p:cNvPicPr>
          <p:nvPr/>
        </p:nvPicPr>
        <p:blipFill>
          <a:blip r:embed="rId2" cstate="print"/>
          <a:srcRect/>
          <a:stretch>
            <a:fillRect/>
          </a:stretch>
        </p:blipFill>
        <p:spPr bwMode="auto">
          <a:xfrm>
            <a:off x="1213245" y="1867616"/>
            <a:ext cx="6887147" cy="487375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Rectangle 3"/>
          <p:cNvSpPr>
            <a:spLocks noGrp="1" noChangeArrowheads="1"/>
          </p:cNvSpPr>
          <p:nvPr>
            <p:ph type="body" sz="half" idx="1"/>
          </p:nvPr>
        </p:nvSpPr>
        <p:spPr bwMode="auto">
          <a:xfrm>
            <a:off x="395536" y="2132856"/>
            <a:ext cx="8458200" cy="4525963"/>
          </a:xfrm>
          <a:noFill/>
          <a:ln>
            <a:miter lim="800000"/>
            <a:headEnd/>
            <a:tailEnd/>
          </a:ln>
        </p:spPr>
        <p:txBody>
          <a:bodyPr vert="horz" wrap="square" lIns="91440" tIns="45720" rIns="91440" bIns="45720" numCol="1" anchor="t" anchorCtr="0" compatLnSpc="1">
            <a:prstTxWarp prst="textNoShape">
              <a:avLst/>
            </a:prstTxWarp>
          </a:bodyPr>
          <a:lstStyle/>
          <a:p>
            <a:endParaRPr lang="en-US" altLang="zh-TW" dirty="0">
              <a:ea typeface="新細明體" pitchFamily="18" charset="-120"/>
            </a:endParaRPr>
          </a:p>
        </p:txBody>
      </p:sp>
      <p:sp>
        <p:nvSpPr>
          <p:cNvPr id="6" name="Rectangle 13"/>
          <p:cNvSpPr txBox="1">
            <a:spLocks noChangeArrowheads="1"/>
          </p:cNvSpPr>
          <p:nvPr/>
        </p:nvSpPr>
        <p:spPr>
          <a:xfrm>
            <a:off x="7042150" y="6356350"/>
            <a:ext cx="1905000" cy="45720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4D33FE8-D305-4FA5-90C1-C68C28E7B444}" type="slidenum">
              <a:rPr lang="zh-CN" altLang="en-US" sz="1400" smtClean="0">
                <a:ea typeface="+mn-ea"/>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lang="en-US" altLang="zh-CN" sz="1400" dirty="0">
              <a:ea typeface="+mn-ea"/>
            </a:endParaRPr>
          </a:p>
        </p:txBody>
      </p:sp>
      <p:sp>
        <p:nvSpPr>
          <p:cNvPr id="7" name="Rectangle 2"/>
          <p:cNvSpPr>
            <a:spLocks noGrp="1" noChangeArrowheads="1"/>
          </p:cNvSpPr>
          <p:nvPr>
            <p:ph type="title"/>
          </p:nvPr>
        </p:nvSpPr>
        <p:spPr>
          <a:xfrm>
            <a:off x="1043608" y="214313"/>
            <a:ext cx="7848872" cy="1462087"/>
          </a:xfrm>
        </p:spPr>
        <p:txBody>
          <a:bodyPr/>
          <a:lstStyle/>
          <a:p>
            <a:endParaRPr lang="en-US" altLang="zh-CN" sz="3600" dirty="0" smtClean="0"/>
          </a:p>
        </p:txBody>
      </p:sp>
      <p:pic>
        <p:nvPicPr>
          <p:cNvPr id="9" name="Picture 2"/>
          <p:cNvPicPr>
            <a:picLocks noChangeAspect="1" noChangeArrowheads="1"/>
          </p:cNvPicPr>
          <p:nvPr/>
        </p:nvPicPr>
        <p:blipFill>
          <a:blip r:embed="rId2" cstate="print"/>
          <a:srcRect/>
          <a:stretch>
            <a:fillRect/>
          </a:stretch>
        </p:blipFill>
        <p:spPr bwMode="auto">
          <a:xfrm>
            <a:off x="2952180" y="188640"/>
            <a:ext cx="3833812" cy="6487478"/>
          </a:xfrm>
          <a:prstGeom prst="rect">
            <a:avLst/>
          </a:prstGeom>
          <a:noFill/>
          <a:ln w="9525">
            <a:noFill/>
            <a:miter lim="800000"/>
            <a:headEnd/>
            <a:tailEnd/>
          </a:ln>
          <a:effectLst/>
        </p:spPr>
      </p:pic>
      <p:sp>
        <p:nvSpPr>
          <p:cNvPr id="10" name="矩形 9"/>
          <p:cNvSpPr/>
          <p:nvPr/>
        </p:nvSpPr>
        <p:spPr>
          <a:xfrm>
            <a:off x="323528" y="2276872"/>
            <a:ext cx="2430016" cy="1323439"/>
          </a:xfrm>
          <a:prstGeom prst="rect">
            <a:avLst/>
          </a:prstGeom>
        </p:spPr>
        <p:txBody>
          <a:bodyPr wrap="square">
            <a:spAutoFit/>
          </a:bodyPr>
          <a:lstStyle/>
          <a:p>
            <a:pPr algn="r"/>
            <a:r>
              <a:rPr lang="en-US" altLang="zh-CN" sz="2000" b="0" dirty="0" smtClean="0"/>
              <a:t>Result of filtering</a:t>
            </a:r>
          </a:p>
          <a:p>
            <a:pPr algn="r"/>
            <a:r>
              <a:rPr lang="en-US" altLang="zh-CN" sz="2000" b="0" dirty="0" smtClean="0"/>
              <a:t>with ideal low</a:t>
            </a:r>
          </a:p>
          <a:p>
            <a:pPr algn="r"/>
            <a:r>
              <a:rPr lang="en-US" altLang="zh-CN" sz="2000" b="0" dirty="0" smtClean="0"/>
              <a:t>pass filter of</a:t>
            </a:r>
          </a:p>
          <a:p>
            <a:pPr algn="r"/>
            <a:r>
              <a:rPr lang="en-US" altLang="zh-CN" sz="2000" b="0" dirty="0" smtClean="0"/>
              <a:t>Radius 30</a:t>
            </a:r>
            <a:endParaRPr lang="zh-CN" altLang="en-US" sz="2000" b="0" dirty="0"/>
          </a:p>
        </p:txBody>
      </p:sp>
      <p:sp>
        <p:nvSpPr>
          <p:cNvPr id="11" name="矩形 10"/>
          <p:cNvSpPr/>
          <p:nvPr/>
        </p:nvSpPr>
        <p:spPr>
          <a:xfrm>
            <a:off x="881336" y="692696"/>
            <a:ext cx="1997968" cy="707886"/>
          </a:xfrm>
          <a:prstGeom prst="rect">
            <a:avLst/>
          </a:prstGeom>
        </p:spPr>
        <p:txBody>
          <a:bodyPr wrap="square">
            <a:spAutoFit/>
          </a:bodyPr>
          <a:lstStyle/>
          <a:p>
            <a:pPr algn="r"/>
            <a:r>
              <a:rPr lang="en-US" altLang="zh-CN" sz="2000" b="0" dirty="0" smtClean="0"/>
              <a:t>Original</a:t>
            </a:r>
          </a:p>
          <a:p>
            <a:pPr algn="r"/>
            <a:r>
              <a:rPr lang="en-US" altLang="zh-CN" sz="2000" b="0" dirty="0" smtClean="0"/>
              <a:t>image</a:t>
            </a:r>
            <a:endParaRPr lang="zh-CN" altLang="en-US" sz="2000" b="0" dirty="0"/>
          </a:p>
        </p:txBody>
      </p:sp>
      <p:sp>
        <p:nvSpPr>
          <p:cNvPr id="13" name="矩形 12"/>
          <p:cNvSpPr/>
          <p:nvPr/>
        </p:nvSpPr>
        <p:spPr>
          <a:xfrm>
            <a:off x="6804248" y="404664"/>
            <a:ext cx="2016224" cy="1323439"/>
          </a:xfrm>
          <a:prstGeom prst="rect">
            <a:avLst/>
          </a:prstGeom>
        </p:spPr>
        <p:txBody>
          <a:bodyPr wrap="square">
            <a:spAutoFit/>
          </a:bodyPr>
          <a:lstStyle/>
          <a:p>
            <a:r>
              <a:rPr lang="en-US" altLang="zh-CN" sz="2000" b="0" dirty="0" smtClean="0"/>
              <a:t>Result of filtering</a:t>
            </a:r>
          </a:p>
          <a:p>
            <a:r>
              <a:rPr lang="en-US" altLang="zh-CN" sz="2000" b="0" dirty="0" smtClean="0"/>
              <a:t>with ideal low</a:t>
            </a:r>
          </a:p>
          <a:p>
            <a:r>
              <a:rPr lang="en-US" altLang="zh-CN" sz="2000" b="0" dirty="0" smtClean="0"/>
              <a:t>pass filter of</a:t>
            </a:r>
          </a:p>
          <a:p>
            <a:r>
              <a:rPr lang="en-US" altLang="zh-CN" sz="2000" b="0" dirty="0" smtClean="0"/>
              <a:t>Radius 10</a:t>
            </a:r>
            <a:endParaRPr lang="zh-CN" altLang="en-US" sz="2000" b="0" dirty="0"/>
          </a:p>
        </p:txBody>
      </p:sp>
      <p:sp>
        <p:nvSpPr>
          <p:cNvPr id="14" name="矩形 13"/>
          <p:cNvSpPr/>
          <p:nvPr/>
        </p:nvSpPr>
        <p:spPr>
          <a:xfrm>
            <a:off x="467544" y="4221088"/>
            <a:ext cx="2430016" cy="1323439"/>
          </a:xfrm>
          <a:prstGeom prst="rect">
            <a:avLst/>
          </a:prstGeom>
        </p:spPr>
        <p:txBody>
          <a:bodyPr wrap="square">
            <a:spAutoFit/>
          </a:bodyPr>
          <a:lstStyle/>
          <a:p>
            <a:pPr algn="r"/>
            <a:r>
              <a:rPr lang="en-US" altLang="zh-CN" sz="2000" b="0" dirty="0" smtClean="0"/>
              <a:t>Result of filtering</a:t>
            </a:r>
          </a:p>
          <a:p>
            <a:pPr algn="r"/>
            <a:r>
              <a:rPr lang="en-US" altLang="zh-CN" sz="2000" b="0" dirty="0" smtClean="0"/>
              <a:t>with ideal low</a:t>
            </a:r>
          </a:p>
          <a:p>
            <a:pPr algn="r"/>
            <a:r>
              <a:rPr lang="en-US" altLang="zh-CN" sz="2000" b="0" dirty="0" smtClean="0"/>
              <a:t>pass filter of</a:t>
            </a:r>
          </a:p>
          <a:p>
            <a:pPr algn="r"/>
            <a:r>
              <a:rPr lang="en-US" altLang="zh-CN" sz="2000" b="0" dirty="0" smtClean="0"/>
              <a:t>Radius 160</a:t>
            </a:r>
            <a:endParaRPr lang="zh-CN" altLang="en-US" sz="2000" b="0" dirty="0"/>
          </a:p>
        </p:txBody>
      </p:sp>
      <p:sp>
        <p:nvSpPr>
          <p:cNvPr id="15" name="矩形 14"/>
          <p:cNvSpPr/>
          <p:nvPr/>
        </p:nvSpPr>
        <p:spPr>
          <a:xfrm>
            <a:off x="6793129" y="4191067"/>
            <a:ext cx="2016224" cy="1323439"/>
          </a:xfrm>
          <a:prstGeom prst="rect">
            <a:avLst/>
          </a:prstGeom>
        </p:spPr>
        <p:txBody>
          <a:bodyPr wrap="square">
            <a:spAutoFit/>
          </a:bodyPr>
          <a:lstStyle/>
          <a:p>
            <a:r>
              <a:rPr lang="en-US" altLang="zh-CN" sz="2000" b="0" dirty="0" smtClean="0"/>
              <a:t>Result of filtering</a:t>
            </a:r>
          </a:p>
          <a:p>
            <a:r>
              <a:rPr lang="en-US" altLang="zh-CN" sz="2000" b="0" dirty="0" smtClean="0"/>
              <a:t>with ideal low</a:t>
            </a:r>
          </a:p>
          <a:p>
            <a:r>
              <a:rPr lang="en-US" altLang="zh-CN" sz="2000" b="0" dirty="0" smtClean="0"/>
              <a:t>pass filter of</a:t>
            </a:r>
          </a:p>
          <a:p>
            <a:r>
              <a:rPr lang="en-US" altLang="zh-CN" sz="2000" b="0" dirty="0" smtClean="0"/>
              <a:t>radius 460</a:t>
            </a:r>
            <a:endParaRPr lang="zh-CN" altLang="en-US" sz="2000" b="0" dirty="0"/>
          </a:p>
        </p:txBody>
      </p:sp>
      <p:sp>
        <p:nvSpPr>
          <p:cNvPr id="16" name="矩形 15"/>
          <p:cNvSpPr/>
          <p:nvPr/>
        </p:nvSpPr>
        <p:spPr>
          <a:xfrm>
            <a:off x="6804248" y="2429272"/>
            <a:ext cx="2016224" cy="1323439"/>
          </a:xfrm>
          <a:prstGeom prst="rect">
            <a:avLst/>
          </a:prstGeom>
        </p:spPr>
        <p:txBody>
          <a:bodyPr wrap="square">
            <a:spAutoFit/>
          </a:bodyPr>
          <a:lstStyle/>
          <a:p>
            <a:r>
              <a:rPr lang="en-US" altLang="zh-CN" sz="2000" b="0" dirty="0" smtClean="0"/>
              <a:t>Result of filtering</a:t>
            </a:r>
          </a:p>
          <a:p>
            <a:r>
              <a:rPr lang="en-US" altLang="zh-CN" sz="2000" b="0" dirty="0" smtClean="0"/>
              <a:t>with ideal low</a:t>
            </a:r>
          </a:p>
          <a:p>
            <a:r>
              <a:rPr lang="en-US" altLang="zh-CN" sz="2000" b="0" dirty="0" smtClean="0"/>
              <a:t>pass filter of</a:t>
            </a:r>
          </a:p>
          <a:p>
            <a:r>
              <a:rPr lang="en-US" altLang="zh-CN" sz="2000" b="0" dirty="0" smtClean="0"/>
              <a:t>radius 60</a:t>
            </a:r>
            <a:endParaRPr lang="zh-CN" altLang="en-US" sz="2000" b="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Rectangle 2"/>
          <p:cNvSpPr>
            <a:spLocks noGrp="1" noChangeArrowheads="1"/>
          </p:cNvSpPr>
          <p:nvPr>
            <p:ph type="title"/>
          </p:nvPr>
        </p:nvSpPr>
        <p:spPr/>
        <p:txBody>
          <a:bodyPr/>
          <a:lstStyle/>
          <a:p>
            <a:r>
              <a:rPr lang="en-US" altLang="zh-CN" sz="4000" dirty="0">
                <a:ea typeface="宋体" charset="-122"/>
              </a:rPr>
              <a:t>Blurring and Ringing Properties</a:t>
            </a:r>
          </a:p>
        </p:txBody>
      </p:sp>
      <p:sp>
        <p:nvSpPr>
          <p:cNvPr id="715779" name="Rectangle 3"/>
          <p:cNvSpPr>
            <a:spLocks noGrp="1" noChangeArrowheads="1"/>
          </p:cNvSpPr>
          <p:nvPr>
            <p:ph type="body" idx="1"/>
          </p:nvPr>
        </p:nvSpPr>
        <p:spPr/>
        <p:txBody>
          <a:bodyPr/>
          <a:lstStyle/>
          <a:p>
            <a:endParaRPr lang="zh-CN" altLang="en-US">
              <a:ea typeface="宋体" charset="-122"/>
            </a:endParaRPr>
          </a:p>
        </p:txBody>
      </p:sp>
      <p:pic>
        <p:nvPicPr>
          <p:cNvPr id="695297" name="Picture 1"/>
          <p:cNvPicPr>
            <a:picLocks noChangeAspect="1" noChangeArrowheads="1"/>
          </p:cNvPicPr>
          <p:nvPr/>
        </p:nvPicPr>
        <p:blipFill>
          <a:blip r:embed="rId3" cstate="print"/>
          <a:srcRect/>
          <a:stretch>
            <a:fillRect/>
          </a:stretch>
        </p:blipFill>
        <p:spPr bwMode="auto">
          <a:xfrm>
            <a:off x="7565454" y="2660873"/>
            <a:ext cx="1543050" cy="3000375"/>
          </a:xfrm>
          <a:prstGeom prst="rect">
            <a:avLst/>
          </a:prstGeom>
          <a:noFill/>
          <a:ln w="9525">
            <a:noFill/>
            <a:miter lim="800000"/>
            <a:headEnd/>
            <a:tailEnd/>
          </a:ln>
        </p:spPr>
      </p:pic>
      <p:pic>
        <p:nvPicPr>
          <p:cNvPr id="695298" name="Picture 2"/>
          <p:cNvPicPr>
            <a:picLocks noChangeAspect="1" noChangeArrowheads="1"/>
          </p:cNvPicPr>
          <p:nvPr/>
        </p:nvPicPr>
        <p:blipFill>
          <a:blip r:embed="rId4" cstate="print"/>
          <a:srcRect/>
          <a:stretch>
            <a:fillRect/>
          </a:stretch>
        </p:blipFill>
        <p:spPr bwMode="auto">
          <a:xfrm>
            <a:off x="395536" y="2420888"/>
            <a:ext cx="7063740" cy="379761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Rectangle 3"/>
          <p:cNvSpPr>
            <a:spLocks noGrp="1" noChangeArrowheads="1"/>
          </p:cNvSpPr>
          <p:nvPr>
            <p:ph type="body" sz="half" idx="1"/>
          </p:nvPr>
        </p:nvSpPr>
        <p:spPr bwMode="auto">
          <a:xfrm>
            <a:off x="395536" y="2132856"/>
            <a:ext cx="8458200" cy="4525963"/>
          </a:xfrm>
          <a:noFill/>
          <a:ln>
            <a:miter lim="800000"/>
            <a:headEnd/>
            <a:tailEnd/>
          </a:ln>
        </p:spPr>
        <p:txBody>
          <a:bodyPr vert="horz" wrap="square" lIns="91440" tIns="45720" rIns="91440" bIns="45720" numCol="1" anchor="t" anchorCtr="0" compatLnSpc="1">
            <a:prstTxWarp prst="textNoShape">
              <a:avLst/>
            </a:prstTxWarp>
          </a:bodyPr>
          <a:lstStyle/>
          <a:p>
            <a:r>
              <a:rPr lang="en-US" altLang="zh-CN" sz="2800" dirty="0" smtClean="0"/>
              <a:t>It was proposed by the British engineer Stephen Butterworth</a:t>
            </a:r>
          </a:p>
          <a:p>
            <a:r>
              <a:rPr lang="en-US" altLang="zh-CN" sz="2800" dirty="0" smtClean="0"/>
              <a:t>Filter order can change the shape of the Butterworth filter; for high order values, the Butterworth filter approaches the ideal filter; for low order values, it approaches the Gaussian filter </a:t>
            </a:r>
          </a:p>
          <a:p>
            <a:r>
              <a:rPr lang="en-US" altLang="zh-CN" sz="2800" dirty="0" smtClean="0"/>
              <a:t>Transfer function of a Butterworth </a:t>
            </a:r>
            <a:r>
              <a:rPr lang="en-US" altLang="zh-CN" sz="2800" dirty="0" err="1" smtClean="0"/>
              <a:t>lowpass</a:t>
            </a:r>
            <a:r>
              <a:rPr lang="en-US" altLang="zh-CN" sz="2800" dirty="0" smtClean="0"/>
              <a:t> filter (BLPF) of order </a:t>
            </a:r>
            <a:r>
              <a:rPr lang="en-US" altLang="zh-CN" sz="2800" i="1" dirty="0" smtClean="0"/>
              <a:t>n </a:t>
            </a:r>
            <a:r>
              <a:rPr lang="en-US" altLang="zh-CN" sz="2800" dirty="0" smtClean="0"/>
              <a:t>and with</a:t>
            </a:r>
            <a:r>
              <a:rPr lang="en-US" altLang="zh-CN" sz="2800" i="1" dirty="0" smtClean="0"/>
              <a:t> </a:t>
            </a:r>
            <a:r>
              <a:rPr lang="en-US" altLang="zh-CN" sz="2800" dirty="0" smtClean="0"/>
              <a:t>cutoff frequency at a distance </a:t>
            </a:r>
            <a:r>
              <a:rPr lang="en-US" altLang="zh-CN" sz="2800" i="1" dirty="0" smtClean="0"/>
              <a:t>D</a:t>
            </a:r>
            <a:r>
              <a:rPr lang="en-US" altLang="zh-CN" sz="2800" i="1" baseline="-25000" dirty="0" smtClean="0"/>
              <a:t>0</a:t>
            </a:r>
            <a:r>
              <a:rPr lang="en-US" altLang="zh-CN" sz="2800" i="1" dirty="0" smtClean="0"/>
              <a:t> </a:t>
            </a:r>
            <a:r>
              <a:rPr lang="en-US" altLang="zh-CN" sz="2800" dirty="0" smtClean="0"/>
              <a:t>from the origin: </a:t>
            </a:r>
            <a:endParaRPr lang="en-US" altLang="zh-TW" sz="2800" dirty="0">
              <a:ea typeface="新細明體" pitchFamily="18" charset="-120"/>
            </a:endParaRPr>
          </a:p>
        </p:txBody>
      </p:sp>
      <p:sp>
        <p:nvSpPr>
          <p:cNvPr id="6" name="Rectangle 13"/>
          <p:cNvSpPr txBox="1">
            <a:spLocks noChangeArrowheads="1"/>
          </p:cNvSpPr>
          <p:nvPr/>
        </p:nvSpPr>
        <p:spPr>
          <a:xfrm>
            <a:off x="7042150" y="6356350"/>
            <a:ext cx="1905000" cy="45720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4D33FE8-D305-4FA5-90C1-C68C28E7B444}" type="slidenum">
              <a:rPr lang="zh-CN" altLang="en-US" sz="1400" smtClean="0">
                <a:ea typeface="+mn-ea"/>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lang="en-US" altLang="zh-CN" sz="1400" dirty="0">
              <a:ea typeface="+mn-ea"/>
            </a:endParaRPr>
          </a:p>
        </p:txBody>
      </p:sp>
      <p:sp>
        <p:nvSpPr>
          <p:cNvPr id="7" name="Rectangle 2"/>
          <p:cNvSpPr>
            <a:spLocks noGrp="1" noChangeArrowheads="1"/>
          </p:cNvSpPr>
          <p:nvPr>
            <p:ph type="title"/>
          </p:nvPr>
        </p:nvSpPr>
        <p:spPr>
          <a:xfrm>
            <a:off x="1043608" y="214313"/>
            <a:ext cx="7848872" cy="1462087"/>
          </a:xfrm>
        </p:spPr>
        <p:txBody>
          <a:bodyPr/>
          <a:lstStyle/>
          <a:p>
            <a:r>
              <a:rPr lang="en-US" altLang="zh-CN" sz="3600" dirty="0" smtClean="0"/>
              <a:t>Butterworth </a:t>
            </a:r>
            <a:r>
              <a:rPr lang="en-US" altLang="zh-CN" sz="3600" dirty="0" err="1" smtClean="0"/>
              <a:t>Lowpass</a:t>
            </a:r>
            <a:r>
              <a:rPr lang="en-US" altLang="zh-CN" sz="3600" dirty="0" smtClean="0"/>
              <a:t> Filters (BLPFs)</a:t>
            </a:r>
          </a:p>
        </p:txBody>
      </p:sp>
      <p:graphicFrame>
        <p:nvGraphicFramePr>
          <p:cNvPr id="687106" name="Object 2"/>
          <p:cNvGraphicFramePr>
            <a:graphicFrameLocks noChangeAspect="1"/>
          </p:cNvGraphicFramePr>
          <p:nvPr/>
        </p:nvGraphicFramePr>
        <p:xfrm>
          <a:off x="4876427" y="5733256"/>
          <a:ext cx="3656013" cy="930275"/>
        </p:xfrm>
        <a:graphic>
          <a:graphicData uri="http://schemas.openxmlformats.org/presentationml/2006/ole">
            <mc:AlternateContent xmlns:mc="http://schemas.openxmlformats.org/markup-compatibility/2006">
              <mc:Choice xmlns:v="urn:schemas-microsoft-com:vml" Requires="v">
                <p:oleObj spid="_x0000_s687110" name="Equation" r:id="rId3" imgW="1739880" imgH="444240" progId="Equation.DSMT4">
                  <p:embed/>
                </p:oleObj>
              </mc:Choice>
              <mc:Fallback>
                <p:oleObj name="Equation" r:id="rId3" imgW="1739880" imgH="444240"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427" y="5733256"/>
                        <a:ext cx="3656013" cy="93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Rectangle 3"/>
          <p:cNvSpPr>
            <a:spLocks noGrp="1" noChangeArrowheads="1"/>
          </p:cNvSpPr>
          <p:nvPr>
            <p:ph type="body" sz="half" idx="1"/>
          </p:nvPr>
        </p:nvSpPr>
        <p:spPr bwMode="auto">
          <a:xfrm>
            <a:off x="395536" y="2132856"/>
            <a:ext cx="8458200" cy="4525963"/>
          </a:xfrm>
          <a:noFill/>
          <a:ln>
            <a:miter lim="800000"/>
            <a:headEnd/>
            <a:tailEnd/>
          </a:ln>
        </p:spPr>
        <p:txBody>
          <a:bodyPr vert="horz" wrap="square" lIns="91440" tIns="45720" rIns="91440" bIns="45720" numCol="1" anchor="t" anchorCtr="0" compatLnSpc="1">
            <a:prstTxWarp prst="textNoShape">
              <a:avLst/>
            </a:prstTxWarp>
          </a:bodyPr>
          <a:lstStyle/>
          <a:p>
            <a:endParaRPr lang="en-US" altLang="zh-TW" sz="2800" dirty="0">
              <a:ea typeface="新細明體" pitchFamily="18" charset="-120"/>
            </a:endParaRPr>
          </a:p>
        </p:txBody>
      </p:sp>
      <p:sp>
        <p:nvSpPr>
          <p:cNvPr id="7" name="Rectangle 2"/>
          <p:cNvSpPr>
            <a:spLocks noGrp="1" noChangeArrowheads="1"/>
          </p:cNvSpPr>
          <p:nvPr>
            <p:ph type="title"/>
          </p:nvPr>
        </p:nvSpPr>
        <p:spPr>
          <a:xfrm>
            <a:off x="1043608" y="214313"/>
            <a:ext cx="7848872" cy="1462087"/>
          </a:xfrm>
        </p:spPr>
        <p:txBody>
          <a:bodyPr/>
          <a:lstStyle/>
          <a:p>
            <a:r>
              <a:rPr lang="en-US" altLang="zh-CN" sz="3600" dirty="0" smtClean="0"/>
              <a:t>Butterworth </a:t>
            </a:r>
            <a:r>
              <a:rPr lang="en-US" altLang="zh-CN" sz="3600" dirty="0" err="1" smtClean="0"/>
              <a:t>Lowpass</a:t>
            </a:r>
            <a:r>
              <a:rPr lang="en-US" altLang="zh-CN" sz="3600" dirty="0" smtClean="0"/>
              <a:t> Filters (BLPFs)</a:t>
            </a:r>
          </a:p>
        </p:txBody>
      </p:sp>
      <p:graphicFrame>
        <p:nvGraphicFramePr>
          <p:cNvPr id="687106" name="Object 2"/>
          <p:cNvGraphicFramePr>
            <a:graphicFrameLocks noChangeAspect="1"/>
          </p:cNvGraphicFramePr>
          <p:nvPr/>
        </p:nvGraphicFramePr>
        <p:xfrm>
          <a:off x="2627784" y="2060848"/>
          <a:ext cx="3656013" cy="930275"/>
        </p:xfrm>
        <a:graphic>
          <a:graphicData uri="http://schemas.openxmlformats.org/presentationml/2006/ole">
            <mc:AlternateContent xmlns:mc="http://schemas.openxmlformats.org/markup-compatibility/2006">
              <mc:Choice xmlns:v="urn:schemas-microsoft-com:vml" Requires="v">
                <p:oleObj spid="_x0000_s689158" name="方程式" r:id="rId3" imgW="1739880" imgH="444240" progId="Equation.3">
                  <p:embed/>
                </p:oleObj>
              </mc:Choice>
              <mc:Fallback>
                <p:oleObj name="方程式" r:id="rId3" imgW="1739880" imgH="44424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784" y="2060848"/>
                        <a:ext cx="3656013" cy="93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2" name="Picture 2"/>
          <p:cNvPicPr>
            <a:picLocks noChangeAspect="1" noChangeArrowheads="1"/>
          </p:cNvPicPr>
          <p:nvPr/>
        </p:nvPicPr>
        <p:blipFill>
          <a:blip r:embed="rId5" cstate="print"/>
          <a:srcRect/>
          <a:stretch>
            <a:fillRect/>
          </a:stretch>
        </p:blipFill>
        <p:spPr bwMode="auto">
          <a:xfrm>
            <a:off x="141292" y="2996952"/>
            <a:ext cx="8679180" cy="3497580"/>
          </a:xfrm>
          <a:prstGeom prst="rect">
            <a:avLst/>
          </a:prstGeom>
          <a:noFill/>
          <a:ln w="9525">
            <a:noFill/>
            <a:miter lim="800000"/>
            <a:headEnd/>
            <a:tailEnd/>
          </a:ln>
          <a:effectLst/>
        </p:spPr>
      </p:pic>
      <p:sp>
        <p:nvSpPr>
          <p:cNvPr id="6" name="Rectangle 13"/>
          <p:cNvSpPr txBox="1">
            <a:spLocks noChangeArrowheads="1"/>
          </p:cNvSpPr>
          <p:nvPr/>
        </p:nvSpPr>
        <p:spPr>
          <a:xfrm>
            <a:off x="7042150" y="6356350"/>
            <a:ext cx="1905000" cy="45720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4D33FE8-D305-4FA5-90C1-C68C28E7B444}" type="slidenum">
              <a:rPr lang="zh-CN" altLang="en-US" sz="1400" smtClean="0">
                <a:ea typeface="+mn-ea"/>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lang="en-US" altLang="zh-CN" sz="1400" dirty="0">
              <a:ea typeface="+mn-ea"/>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Rectangle 3"/>
          <p:cNvSpPr>
            <a:spLocks noGrp="1" noChangeArrowheads="1"/>
          </p:cNvSpPr>
          <p:nvPr>
            <p:ph type="body" sz="half" idx="1"/>
          </p:nvPr>
        </p:nvSpPr>
        <p:spPr bwMode="auto">
          <a:xfrm>
            <a:off x="395536" y="2132856"/>
            <a:ext cx="8458200" cy="4525963"/>
          </a:xfrm>
          <a:noFill/>
          <a:ln>
            <a:miter lim="800000"/>
            <a:headEnd/>
            <a:tailEnd/>
          </a:ln>
        </p:spPr>
        <p:txBody>
          <a:bodyPr vert="horz" wrap="square" lIns="91440" tIns="45720" rIns="91440" bIns="45720" numCol="1" anchor="t" anchorCtr="0" compatLnSpc="1">
            <a:prstTxWarp prst="textNoShape">
              <a:avLst/>
            </a:prstTxWarp>
          </a:bodyPr>
          <a:lstStyle/>
          <a:p>
            <a:endParaRPr lang="en-US" altLang="zh-TW" dirty="0">
              <a:ea typeface="新細明體" pitchFamily="18" charset="-120"/>
            </a:endParaRPr>
          </a:p>
        </p:txBody>
      </p:sp>
      <p:sp>
        <p:nvSpPr>
          <p:cNvPr id="6" name="Rectangle 13"/>
          <p:cNvSpPr txBox="1">
            <a:spLocks noChangeArrowheads="1"/>
          </p:cNvSpPr>
          <p:nvPr/>
        </p:nvSpPr>
        <p:spPr>
          <a:xfrm>
            <a:off x="7042150" y="6356350"/>
            <a:ext cx="1905000" cy="45720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4D33FE8-D305-4FA5-90C1-C68C28E7B444}" type="slidenum">
              <a:rPr lang="zh-CN" altLang="en-US" sz="1400" smtClean="0">
                <a:ea typeface="+mn-ea"/>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lang="en-US" altLang="zh-CN" sz="1400" dirty="0">
              <a:ea typeface="+mn-ea"/>
            </a:endParaRPr>
          </a:p>
        </p:txBody>
      </p:sp>
      <p:sp>
        <p:nvSpPr>
          <p:cNvPr id="7" name="Rectangle 2"/>
          <p:cNvSpPr>
            <a:spLocks noGrp="1" noChangeArrowheads="1"/>
          </p:cNvSpPr>
          <p:nvPr>
            <p:ph type="title"/>
          </p:nvPr>
        </p:nvSpPr>
        <p:spPr>
          <a:xfrm>
            <a:off x="1043608" y="214313"/>
            <a:ext cx="7848872" cy="1462087"/>
          </a:xfrm>
        </p:spPr>
        <p:txBody>
          <a:bodyPr/>
          <a:lstStyle/>
          <a:p>
            <a:r>
              <a:rPr lang="en-US" altLang="zh-CN" sz="3600" dirty="0" smtClean="0"/>
              <a:t>Butterworth </a:t>
            </a:r>
            <a:r>
              <a:rPr lang="en-US" altLang="zh-CN" sz="3600" dirty="0" err="1" smtClean="0"/>
              <a:t>Lowpass</a:t>
            </a:r>
            <a:r>
              <a:rPr lang="en-US" altLang="zh-CN" sz="3600" dirty="0" smtClean="0"/>
              <a:t> Filters (BLPFs)</a:t>
            </a:r>
          </a:p>
        </p:txBody>
      </p:sp>
      <p:pic>
        <p:nvPicPr>
          <p:cNvPr id="5" name="Picture 2"/>
          <p:cNvPicPr>
            <a:picLocks noChangeAspect="1" noChangeArrowheads="1"/>
          </p:cNvPicPr>
          <p:nvPr/>
        </p:nvPicPr>
        <p:blipFill>
          <a:blip r:embed="rId2" cstate="print"/>
          <a:srcRect/>
          <a:stretch>
            <a:fillRect/>
          </a:stretch>
        </p:blipFill>
        <p:spPr bwMode="auto">
          <a:xfrm>
            <a:off x="5050234" y="1836564"/>
            <a:ext cx="2978150" cy="4976812"/>
          </a:xfrm>
          <a:prstGeom prst="rect">
            <a:avLst/>
          </a:prstGeom>
          <a:noFill/>
          <a:ln w="9525">
            <a:noFill/>
            <a:miter lim="800000"/>
            <a:headEnd/>
            <a:tailEnd/>
          </a:ln>
          <a:effectLst/>
        </p:spPr>
      </p:pic>
      <p:sp>
        <p:nvSpPr>
          <p:cNvPr id="8" name="矩形 7"/>
          <p:cNvSpPr/>
          <p:nvPr/>
        </p:nvSpPr>
        <p:spPr>
          <a:xfrm>
            <a:off x="611560" y="3068960"/>
            <a:ext cx="4572000" cy="867930"/>
          </a:xfrm>
          <a:prstGeom prst="rect">
            <a:avLst/>
          </a:prstGeom>
        </p:spPr>
        <p:txBody>
          <a:bodyPr>
            <a:spAutoFit/>
          </a:bodyPr>
          <a:lstStyle/>
          <a:p>
            <a:pPr algn="ctr"/>
            <a:r>
              <a:rPr lang="en-US" altLang="zh-TW" i="1" dirty="0" smtClean="0">
                <a:ea typeface="新細明體" pitchFamily="18" charset="-120"/>
              </a:rPr>
              <a:t>n</a:t>
            </a:r>
            <a:r>
              <a:rPr lang="en-US" altLang="zh-TW" dirty="0" smtClean="0">
                <a:ea typeface="新細明體" pitchFamily="18" charset="-120"/>
              </a:rPr>
              <a:t>=2</a:t>
            </a:r>
          </a:p>
          <a:p>
            <a:pPr algn="ctr">
              <a:lnSpc>
                <a:spcPct val="110000"/>
              </a:lnSpc>
              <a:spcAft>
                <a:spcPct val="10000"/>
              </a:spcAft>
            </a:pPr>
            <a:r>
              <a:rPr lang="en-US" altLang="zh-TW" i="1" dirty="0" smtClean="0">
                <a:ea typeface="新細明體" pitchFamily="18" charset="-120"/>
              </a:rPr>
              <a:t>D</a:t>
            </a:r>
            <a:r>
              <a:rPr lang="en-US" altLang="zh-TW" baseline="-25000" dirty="0" smtClean="0">
                <a:ea typeface="新細明體" pitchFamily="18" charset="-120"/>
              </a:rPr>
              <a:t>0</a:t>
            </a:r>
            <a:r>
              <a:rPr lang="en-US" altLang="zh-TW" dirty="0" smtClean="0">
                <a:ea typeface="新細明體" pitchFamily="18" charset="-120"/>
              </a:rPr>
              <a:t>=10, 30, 60, 160, and 460</a:t>
            </a:r>
            <a:endParaRPr lang="en-US" altLang="zh-TW" dirty="0">
              <a:ea typeface="新細明體" pitchFamily="18" charset="-12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Rectangle 3"/>
          <p:cNvSpPr>
            <a:spLocks noGrp="1" noChangeArrowheads="1"/>
          </p:cNvSpPr>
          <p:nvPr>
            <p:ph type="body" sz="half" idx="1"/>
          </p:nvPr>
        </p:nvSpPr>
        <p:spPr bwMode="auto">
          <a:xfrm>
            <a:off x="395536" y="2132856"/>
            <a:ext cx="8458200" cy="4525963"/>
          </a:xfrm>
          <a:noFill/>
          <a:ln>
            <a:miter lim="800000"/>
            <a:headEnd/>
            <a:tailEnd/>
          </a:ln>
        </p:spPr>
        <p:txBody>
          <a:bodyPr vert="horz" wrap="square" lIns="91440" tIns="45720" rIns="91440" bIns="45720" numCol="1" anchor="t" anchorCtr="0" compatLnSpc="1">
            <a:prstTxWarp prst="textNoShape">
              <a:avLst/>
            </a:prstTxWarp>
          </a:bodyPr>
          <a:lstStyle/>
          <a:p>
            <a:endParaRPr lang="en-US" altLang="zh-TW" dirty="0">
              <a:ea typeface="新細明體" pitchFamily="18" charset="-120"/>
            </a:endParaRPr>
          </a:p>
        </p:txBody>
      </p:sp>
      <p:sp>
        <p:nvSpPr>
          <p:cNvPr id="6" name="Rectangle 13"/>
          <p:cNvSpPr txBox="1">
            <a:spLocks noChangeArrowheads="1"/>
          </p:cNvSpPr>
          <p:nvPr/>
        </p:nvSpPr>
        <p:spPr>
          <a:xfrm>
            <a:off x="7042150" y="6356350"/>
            <a:ext cx="1905000" cy="45720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4D33FE8-D305-4FA5-90C1-C68C28E7B444}" type="slidenum">
              <a:rPr lang="zh-CN" altLang="en-US" sz="1400" smtClean="0">
                <a:ea typeface="+mn-ea"/>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lang="en-US" altLang="zh-CN" sz="1400" dirty="0">
              <a:ea typeface="+mn-ea"/>
            </a:endParaRPr>
          </a:p>
        </p:txBody>
      </p:sp>
      <p:sp>
        <p:nvSpPr>
          <p:cNvPr id="7" name="Rectangle 2"/>
          <p:cNvSpPr>
            <a:spLocks noGrp="1" noChangeArrowheads="1"/>
          </p:cNvSpPr>
          <p:nvPr>
            <p:ph type="title"/>
          </p:nvPr>
        </p:nvSpPr>
        <p:spPr>
          <a:xfrm>
            <a:off x="1043608" y="214313"/>
            <a:ext cx="7848872" cy="1462087"/>
          </a:xfrm>
        </p:spPr>
        <p:txBody>
          <a:bodyPr/>
          <a:lstStyle/>
          <a:p>
            <a:r>
              <a:rPr lang="en-US" altLang="zh-CN" sz="3600" dirty="0" smtClean="0"/>
              <a:t>Butterworth </a:t>
            </a:r>
            <a:r>
              <a:rPr lang="en-US" altLang="zh-CN" sz="3600" dirty="0" err="1" smtClean="0"/>
              <a:t>Lowpass</a:t>
            </a:r>
            <a:r>
              <a:rPr lang="en-US" altLang="zh-CN" sz="3600" dirty="0" smtClean="0"/>
              <a:t> Filters (BLPFs)</a:t>
            </a:r>
          </a:p>
        </p:txBody>
      </p:sp>
      <p:pic>
        <p:nvPicPr>
          <p:cNvPr id="5" name="Picture 2"/>
          <p:cNvPicPr>
            <a:picLocks noChangeAspect="1" noChangeArrowheads="1"/>
          </p:cNvPicPr>
          <p:nvPr/>
        </p:nvPicPr>
        <p:blipFill>
          <a:blip r:embed="rId2" cstate="print"/>
          <a:srcRect/>
          <a:stretch>
            <a:fillRect/>
          </a:stretch>
        </p:blipFill>
        <p:spPr bwMode="auto">
          <a:xfrm>
            <a:off x="395536" y="2131650"/>
            <a:ext cx="8172450" cy="453771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Rectangle 3"/>
          <p:cNvSpPr>
            <a:spLocks noGrp="1" noChangeArrowheads="1"/>
          </p:cNvSpPr>
          <p:nvPr>
            <p:ph type="body" sz="half" idx="1"/>
          </p:nvPr>
        </p:nvSpPr>
        <p:spPr bwMode="auto">
          <a:xfrm>
            <a:off x="395536" y="2132856"/>
            <a:ext cx="8458200" cy="4525963"/>
          </a:xfrm>
          <a:noFill/>
          <a:ln>
            <a:miter lim="800000"/>
            <a:headEnd/>
            <a:tailEnd/>
          </a:ln>
        </p:spPr>
        <p:txBody>
          <a:bodyPr vert="horz" wrap="square" lIns="91440" tIns="45720" rIns="91440" bIns="45720" numCol="1" anchor="t" anchorCtr="0" compatLnSpc="1">
            <a:prstTxWarp prst="textNoShape">
              <a:avLst/>
            </a:prstTxWarp>
          </a:bodyPr>
          <a:lstStyle/>
          <a:p>
            <a:r>
              <a:rPr lang="en-US" altLang="zh-CN" sz="2800" dirty="0" smtClean="0"/>
              <a:t>Gaussian </a:t>
            </a:r>
            <a:r>
              <a:rPr lang="en-US" altLang="zh-CN" sz="2800" dirty="0" err="1" smtClean="0"/>
              <a:t>Lowpass</a:t>
            </a:r>
            <a:r>
              <a:rPr lang="en-US" altLang="zh-CN" sz="2800" dirty="0" smtClean="0"/>
              <a:t> Filters (GLPFs) in two-dimensions</a:t>
            </a:r>
            <a:endParaRPr lang="en-US" altLang="zh-TW" sz="2800" dirty="0">
              <a:ea typeface="新細明體" pitchFamily="18" charset="-120"/>
            </a:endParaRPr>
          </a:p>
        </p:txBody>
      </p:sp>
      <p:sp>
        <p:nvSpPr>
          <p:cNvPr id="6" name="Rectangle 13"/>
          <p:cNvSpPr txBox="1">
            <a:spLocks noChangeArrowheads="1"/>
          </p:cNvSpPr>
          <p:nvPr/>
        </p:nvSpPr>
        <p:spPr>
          <a:xfrm>
            <a:off x="7042150" y="6356350"/>
            <a:ext cx="1905000" cy="45720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4D33FE8-D305-4FA5-90C1-C68C28E7B444}" type="slidenum">
              <a:rPr lang="zh-CN" altLang="en-US" sz="1400" smtClean="0">
                <a:ea typeface="+mn-ea"/>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lang="en-US" altLang="zh-CN" sz="1400" dirty="0">
              <a:ea typeface="+mn-ea"/>
            </a:endParaRPr>
          </a:p>
        </p:txBody>
      </p:sp>
      <p:sp>
        <p:nvSpPr>
          <p:cNvPr id="7" name="Rectangle 2"/>
          <p:cNvSpPr>
            <a:spLocks noGrp="1" noChangeArrowheads="1"/>
          </p:cNvSpPr>
          <p:nvPr>
            <p:ph type="title"/>
          </p:nvPr>
        </p:nvSpPr>
        <p:spPr>
          <a:xfrm>
            <a:off x="1043608" y="214313"/>
            <a:ext cx="7848872" cy="1462087"/>
          </a:xfrm>
        </p:spPr>
        <p:txBody>
          <a:bodyPr/>
          <a:lstStyle/>
          <a:p>
            <a:r>
              <a:rPr lang="en-US" altLang="zh-CN" sz="3600" dirty="0" smtClean="0"/>
              <a:t>Gaussian </a:t>
            </a:r>
            <a:r>
              <a:rPr lang="en-US" altLang="zh-CN" sz="3600" dirty="0" err="1" smtClean="0"/>
              <a:t>Lowpass</a:t>
            </a:r>
            <a:r>
              <a:rPr lang="en-US" altLang="zh-CN" sz="3600" dirty="0" smtClean="0"/>
              <a:t> Filters (GLPFs)</a:t>
            </a:r>
          </a:p>
        </p:txBody>
      </p:sp>
      <p:pic>
        <p:nvPicPr>
          <p:cNvPr id="688130" name="Picture 2"/>
          <p:cNvPicPr>
            <a:picLocks noChangeAspect="1" noChangeArrowheads="1"/>
          </p:cNvPicPr>
          <p:nvPr/>
        </p:nvPicPr>
        <p:blipFill>
          <a:blip r:embed="rId2" cstate="print"/>
          <a:srcRect/>
          <a:stretch>
            <a:fillRect/>
          </a:stretch>
        </p:blipFill>
        <p:spPr bwMode="auto">
          <a:xfrm>
            <a:off x="1000125" y="2620516"/>
            <a:ext cx="7143750" cy="952500"/>
          </a:xfrm>
          <a:prstGeom prst="rect">
            <a:avLst/>
          </a:prstGeom>
          <a:noFill/>
          <a:ln w="9525">
            <a:noFill/>
            <a:miter lim="800000"/>
            <a:headEnd/>
            <a:tailEnd/>
          </a:ln>
        </p:spPr>
      </p:pic>
      <p:pic>
        <p:nvPicPr>
          <p:cNvPr id="8" name="Picture 3"/>
          <p:cNvPicPr>
            <a:picLocks noChangeAspect="1" noChangeArrowheads="1"/>
          </p:cNvPicPr>
          <p:nvPr/>
        </p:nvPicPr>
        <p:blipFill>
          <a:blip r:embed="rId3" cstate="print"/>
          <a:srcRect/>
          <a:stretch>
            <a:fillRect/>
          </a:stretch>
        </p:blipFill>
        <p:spPr bwMode="auto">
          <a:xfrm>
            <a:off x="611560" y="3645024"/>
            <a:ext cx="7807642" cy="305371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Rectangle 3"/>
          <p:cNvSpPr>
            <a:spLocks noGrp="1" noChangeArrowheads="1"/>
          </p:cNvSpPr>
          <p:nvPr>
            <p:ph type="body" sz="half" idx="1"/>
          </p:nvPr>
        </p:nvSpPr>
        <p:spPr bwMode="auto">
          <a:xfrm>
            <a:off x="395536" y="2132856"/>
            <a:ext cx="8458200" cy="4525963"/>
          </a:xfrm>
          <a:noFill/>
          <a:ln>
            <a:miter lim="800000"/>
            <a:headEnd/>
            <a:tailEnd/>
          </a:ln>
        </p:spPr>
        <p:txBody>
          <a:bodyPr vert="horz" wrap="square" lIns="91440" tIns="45720" rIns="91440" bIns="45720" numCol="1" anchor="t" anchorCtr="0" compatLnSpc="1">
            <a:prstTxWarp prst="textNoShape">
              <a:avLst/>
            </a:prstTxWarp>
          </a:bodyPr>
          <a:lstStyle/>
          <a:p>
            <a:endParaRPr lang="en-US" altLang="zh-TW" dirty="0">
              <a:ea typeface="新細明體" pitchFamily="18" charset="-120"/>
            </a:endParaRPr>
          </a:p>
        </p:txBody>
      </p:sp>
      <p:sp>
        <p:nvSpPr>
          <p:cNvPr id="6" name="Rectangle 13"/>
          <p:cNvSpPr txBox="1">
            <a:spLocks noChangeArrowheads="1"/>
          </p:cNvSpPr>
          <p:nvPr/>
        </p:nvSpPr>
        <p:spPr>
          <a:xfrm>
            <a:off x="7042150" y="6356350"/>
            <a:ext cx="1905000" cy="45720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4D33FE8-D305-4FA5-90C1-C68C28E7B444}" type="slidenum">
              <a:rPr lang="zh-CN" altLang="en-US" sz="1400" smtClean="0">
                <a:ea typeface="+mn-ea"/>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lang="en-US" altLang="zh-CN" sz="1400" dirty="0">
              <a:ea typeface="+mn-ea"/>
            </a:endParaRPr>
          </a:p>
        </p:txBody>
      </p:sp>
      <p:sp>
        <p:nvSpPr>
          <p:cNvPr id="7" name="Rectangle 2"/>
          <p:cNvSpPr>
            <a:spLocks noGrp="1" noChangeArrowheads="1"/>
          </p:cNvSpPr>
          <p:nvPr>
            <p:ph type="title"/>
          </p:nvPr>
        </p:nvSpPr>
        <p:spPr>
          <a:xfrm>
            <a:off x="1043608" y="214313"/>
            <a:ext cx="7848872" cy="1462087"/>
          </a:xfrm>
        </p:spPr>
        <p:txBody>
          <a:bodyPr/>
          <a:lstStyle/>
          <a:p>
            <a:r>
              <a:rPr lang="en-US" altLang="zh-CN" sz="3600" dirty="0" smtClean="0"/>
              <a:t>Gaussian </a:t>
            </a:r>
            <a:r>
              <a:rPr lang="en-US" altLang="zh-CN" sz="3600" dirty="0" err="1" smtClean="0"/>
              <a:t>Lowpass</a:t>
            </a:r>
            <a:r>
              <a:rPr lang="en-US" altLang="zh-CN" sz="3600" dirty="0" smtClean="0"/>
              <a:t> Filters (GLPFs)</a:t>
            </a:r>
          </a:p>
        </p:txBody>
      </p:sp>
      <p:pic>
        <p:nvPicPr>
          <p:cNvPr id="10" name="Picture 2"/>
          <p:cNvPicPr>
            <a:picLocks noChangeAspect="1" noChangeArrowheads="1"/>
          </p:cNvPicPr>
          <p:nvPr/>
        </p:nvPicPr>
        <p:blipFill>
          <a:blip r:embed="rId2" cstate="print"/>
          <a:srcRect/>
          <a:stretch>
            <a:fillRect/>
          </a:stretch>
        </p:blipFill>
        <p:spPr bwMode="auto">
          <a:xfrm>
            <a:off x="4910662" y="1730074"/>
            <a:ext cx="3045714" cy="5083302"/>
          </a:xfrm>
          <a:prstGeom prst="rect">
            <a:avLst/>
          </a:prstGeom>
          <a:noFill/>
          <a:ln w="9525">
            <a:noFill/>
            <a:miter lim="800000"/>
            <a:headEnd/>
            <a:tailEnd/>
          </a:ln>
          <a:effectLst/>
        </p:spPr>
      </p:pic>
      <p:sp>
        <p:nvSpPr>
          <p:cNvPr id="11" name="矩形 10"/>
          <p:cNvSpPr/>
          <p:nvPr/>
        </p:nvSpPr>
        <p:spPr>
          <a:xfrm>
            <a:off x="611560" y="3068960"/>
            <a:ext cx="4572000" cy="469167"/>
          </a:xfrm>
          <a:prstGeom prst="rect">
            <a:avLst/>
          </a:prstGeom>
        </p:spPr>
        <p:txBody>
          <a:bodyPr>
            <a:spAutoFit/>
          </a:bodyPr>
          <a:lstStyle/>
          <a:p>
            <a:pPr algn="ctr">
              <a:lnSpc>
                <a:spcPct val="110000"/>
              </a:lnSpc>
              <a:spcAft>
                <a:spcPct val="10000"/>
              </a:spcAft>
            </a:pPr>
            <a:r>
              <a:rPr lang="en-US" altLang="zh-TW" i="1" dirty="0" smtClean="0">
                <a:ea typeface="新細明體" pitchFamily="18" charset="-120"/>
              </a:rPr>
              <a:t>D</a:t>
            </a:r>
            <a:r>
              <a:rPr lang="en-US" altLang="zh-TW" baseline="-25000" dirty="0" smtClean="0">
                <a:ea typeface="新細明體" pitchFamily="18" charset="-120"/>
              </a:rPr>
              <a:t>0</a:t>
            </a:r>
            <a:r>
              <a:rPr lang="en-US" altLang="zh-TW" dirty="0" smtClean="0">
                <a:ea typeface="新細明體" pitchFamily="18" charset="-120"/>
              </a:rPr>
              <a:t>=5,15,30,80,and 230</a:t>
            </a:r>
            <a:endParaRPr lang="en-US" altLang="zh-TW" dirty="0">
              <a:ea typeface="新細明體" pitchFamily="18" charset="-12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p:txBody>
          <a:bodyPr/>
          <a:lstStyle/>
          <a:p>
            <a:pPr>
              <a:defRPr/>
            </a:pPr>
            <a:fld id="{7742B8DA-81F5-489B-947F-44F1E2316FDF}" type="slidenum">
              <a:rPr lang="en-US" altLang="zh-CN"/>
              <a:pPr>
                <a:defRPr/>
              </a:pPr>
              <a:t>3</a:t>
            </a:fld>
            <a:endParaRPr lang="en-US" altLang="zh-CN" dirty="0"/>
          </a:p>
        </p:txBody>
      </p:sp>
      <p:sp>
        <p:nvSpPr>
          <p:cNvPr id="19458" name="Rectangle 2"/>
          <p:cNvSpPr>
            <a:spLocks noGrp="1" noChangeArrowheads="1"/>
          </p:cNvSpPr>
          <p:nvPr>
            <p:ph type="title"/>
          </p:nvPr>
        </p:nvSpPr>
        <p:spPr>
          <a:xfrm>
            <a:off x="827088" y="214313"/>
            <a:ext cx="8316912" cy="1462087"/>
          </a:xfrm>
        </p:spPr>
        <p:txBody>
          <a:bodyPr/>
          <a:lstStyle/>
          <a:p>
            <a:pPr eaLnBrk="1" hangingPunct="1"/>
            <a:r>
              <a:rPr lang="en-US" altLang="zh-CN" sz="4000" smtClean="0"/>
              <a:t>Contents</a:t>
            </a:r>
          </a:p>
        </p:txBody>
      </p:sp>
      <p:sp>
        <p:nvSpPr>
          <p:cNvPr id="19459" name="Rectangle 3"/>
          <p:cNvSpPr>
            <a:spLocks noGrp="1" noChangeArrowheads="1"/>
          </p:cNvSpPr>
          <p:nvPr>
            <p:ph idx="1"/>
          </p:nvPr>
        </p:nvSpPr>
        <p:spPr>
          <a:xfrm>
            <a:off x="611560" y="1998663"/>
            <a:ext cx="7704856" cy="3951287"/>
          </a:xfrm>
        </p:spPr>
        <p:txBody>
          <a:bodyPr/>
          <a:lstStyle/>
          <a:p>
            <a:r>
              <a:rPr lang="en-US" altLang="zh-CN" sz="2800" dirty="0" smtClean="0"/>
              <a:t>Basics of filtering in the frequency domain</a:t>
            </a:r>
          </a:p>
          <a:p>
            <a:r>
              <a:rPr lang="en-US" altLang="zh-CN" sz="2800" dirty="0" smtClean="0"/>
              <a:t>Image smoothing using frequency domain filters</a:t>
            </a:r>
          </a:p>
          <a:p>
            <a:r>
              <a:rPr lang="en-US" altLang="zh-CN" sz="2800" dirty="0" smtClean="0"/>
              <a:t>Image sharpening using frequency domain filters</a:t>
            </a:r>
          </a:p>
          <a:p>
            <a:r>
              <a:rPr lang="en-US" altLang="zh-CN" sz="2800" dirty="0" smtClean="0"/>
              <a:t>Selective filtering</a:t>
            </a:r>
          </a:p>
          <a:p>
            <a:r>
              <a:rPr lang="en-US" altLang="zh-CN" sz="2800" dirty="0" smtClean="0"/>
              <a:t>Summary</a:t>
            </a:r>
          </a:p>
          <a:p>
            <a:r>
              <a:rPr lang="en-US" altLang="zh-CN" sz="2800" dirty="0" smtClean="0"/>
              <a:t>Homework</a:t>
            </a:r>
          </a:p>
        </p:txBody>
      </p:sp>
      <p:sp>
        <p:nvSpPr>
          <p:cNvPr id="4" name="灯片编号占位符 3"/>
          <p:cNvSpPr txBox="1">
            <a:spLocks noGrp="1"/>
          </p:cNvSpPr>
          <p:nvPr/>
        </p:nvSpPr>
        <p:spPr bwMode="auto">
          <a:xfrm>
            <a:off x="7042150" y="6356350"/>
            <a:ext cx="1905000" cy="457200"/>
          </a:xfrm>
          <a:prstGeom prst="rect">
            <a:avLst/>
          </a:prstGeom>
          <a:noFill/>
          <a:ln>
            <a:miter lim="800000"/>
            <a:headEnd/>
            <a:tailEnd/>
          </a:ln>
        </p:spPr>
        <p:txBody>
          <a:bodyPr anchor="b"/>
          <a:lstStyle/>
          <a:p>
            <a:pPr algn="r" eaLnBrk="0" hangingPunct="0">
              <a:defRPr/>
            </a:pPr>
            <a:fld id="{F954BC2C-D55A-4E73-9A22-A3530936FCFD}" type="slidenum">
              <a:rPr lang="en-US" altLang="zh-CN" sz="1400">
                <a:ea typeface="+mn-ea"/>
              </a:rPr>
              <a:pPr algn="r" eaLnBrk="0" hangingPunct="0">
                <a:defRPr/>
              </a:pPr>
              <a:t>3</a:t>
            </a:fld>
            <a:endParaRPr lang="en-US" altLang="zh-CN" sz="1400" dirty="0">
              <a:ea typeface="+mn-ea"/>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Rectangle 3"/>
          <p:cNvSpPr>
            <a:spLocks noGrp="1" noChangeArrowheads="1"/>
          </p:cNvSpPr>
          <p:nvPr>
            <p:ph type="body" sz="half" idx="1"/>
          </p:nvPr>
        </p:nvSpPr>
        <p:spPr bwMode="auto">
          <a:xfrm>
            <a:off x="395536" y="2132856"/>
            <a:ext cx="8458200" cy="4525963"/>
          </a:xfrm>
          <a:noFill/>
          <a:ln>
            <a:miter lim="800000"/>
            <a:headEnd/>
            <a:tailEnd/>
          </a:ln>
        </p:spPr>
        <p:txBody>
          <a:bodyPr vert="horz" wrap="square" lIns="91440" tIns="45720" rIns="91440" bIns="45720" numCol="1" anchor="t" anchorCtr="0" compatLnSpc="1">
            <a:prstTxWarp prst="textNoShape">
              <a:avLst/>
            </a:prstTxWarp>
          </a:bodyPr>
          <a:lstStyle/>
          <a:p>
            <a:endParaRPr lang="en-US" altLang="zh-TW" dirty="0">
              <a:ea typeface="新細明體" pitchFamily="18" charset="-120"/>
            </a:endParaRPr>
          </a:p>
        </p:txBody>
      </p:sp>
      <p:sp>
        <p:nvSpPr>
          <p:cNvPr id="6" name="Rectangle 13"/>
          <p:cNvSpPr txBox="1">
            <a:spLocks noChangeArrowheads="1"/>
          </p:cNvSpPr>
          <p:nvPr/>
        </p:nvSpPr>
        <p:spPr>
          <a:xfrm>
            <a:off x="7042150" y="6356350"/>
            <a:ext cx="1905000" cy="45720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4D33FE8-D305-4FA5-90C1-C68C28E7B444}" type="slidenum">
              <a:rPr lang="zh-CN" altLang="en-US" sz="1400" smtClean="0">
                <a:ea typeface="+mn-ea"/>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lang="en-US" altLang="zh-CN" sz="1400" dirty="0">
              <a:ea typeface="+mn-ea"/>
            </a:endParaRPr>
          </a:p>
        </p:txBody>
      </p:sp>
      <p:sp>
        <p:nvSpPr>
          <p:cNvPr id="7" name="Rectangle 2"/>
          <p:cNvSpPr>
            <a:spLocks noGrp="1" noChangeArrowheads="1"/>
          </p:cNvSpPr>
          <p:nvPr>
            <p:ph type="title"/>
          </p:nvPr>
        </p:nvSpPr>
        <p:spPr>
          <a:xfrm>
            <a:off x="1043608" y="214313"/>
            <a:ext cx="7848872" cy="1462087"/>
          </a:xfrm>
        </p:spPr>
        <p:txBody>
          <a:bodyPr/>
          <a:lstStyle/>
          <a:p>
            <a:r>
              <a:rPr lang="en-US" altLang="zh-CN" sz="3600" dirty="0" smtClean="0"/>
              <a:t>Gaussian </a:t>
            </a:r>
            <a:r>
              <a:rPr lang="en-US" altLang="zh-CN" sz="3600" dirty="0" err="1" smtClean="0"/>
              <a:t>Lowpass</a:t>
            </a:r>
            <a:r>
              <a:rPr lang="en-US" altLang="zh-CN" sz="3600" dirty="0" smtClean="0"/>
              <a:t> Filters (GLPFs)</a:t>
            </a:r>
          </a:p>
        </p:txBody>
      </p:sp>
      <p:pic>
        <p:nvPicPr>
          <p:cNvPr id="9" name="Picture 3"/>
          <p:cNvPicPr>
            <a:picLocks noChangeAspect="1" noChangeArrowheads="1"/>
          </p:cNvPicPr>
          <p:nvPr/>
        </p:nvPicPr>
        <p:blipFill>
          <a:blip r:embed="rId2" cstate="print"/>
          <a:srcRect/>
          <a:stretch>
            <a:fillRect/>
          </a:stretch>
        </p:blipFill>
        <p:spPr bwMode="auto">
          <a:xfrm>
            <a:off x="107504" y="2780928"/>
            <a:ext cx="9189244" cy="1943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Rectangle 3"/>
          <p:cNvSpPr>
            <a:spLocks noGrp="1" noChangeArrowheads="1"/>
          </p:cNvSpPr>
          <p:nvPr>
            <p:ph type="body" sz="half" idx="1"/>
          </p:nvPr>
        </p:nvSpPr>
        <p:spPr bwMode="auto">
          <a:xfrm>
            <a:off x="395536" y="2132856"/>
            <a:ext cx="8458200" cy="4525963"/>
          </a:xfrm>
          <a:noFill/>
          <a:ln>
            <a:miter lim="800000"/>
            <a:headEnd/>
            <a:tailEnd/>
          </a:ln>
        </p:spPr>
        <p:txBody>
          <a:bodyPr vert="horz" wrap="square" lIns="91440" tIns="45720" rIns="91440" bIns="45720" numCol="1" anchor="t" anchorCtr="0" compatLnSpc="1">
            <a:prstTxWarp prst="textNoShape">
              <a:avLst/>
            </a:prstTxWarp>
          </a:bodyPr>
          <a:lstStyle/>
          <a:p>
            <a:r>
              <a:rPr lang="en-US" altLang="zh-CN" dirty="0" smtClean="0"/>
              <a:t>Character recognition (machine perception):</a:t>
            </a:r>
            <a:endParaRPr lang="en-US" altLang="zh-TW" dirty="0">
              <a:ea typeface="新細明體" pitchFamily="18" charset="-120"/>
            </a:endParaRPr>
          </a:p>
        </p:txBody>
      </p:sp>
      <p:sp>
        <p:nvSpPr>
          <p:cNvPr id="6" name="Rectangle 13"/>
          <p:cNvSpPr txBox="1">
            <a:spLocks noChangeArrowheads="1"/>
          </p:cNvSpPr>
          <p:nvPr/>
        </p:nvSpPr>
        <p:spPr>
          <a:xfrm>
            <a:off x="7042150" y="6356350"/>
            <a:ext cx="1905000" cy="45720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4D33FE8-D305-4FA5-90C1-C68C28E7B444}" type="slidenum">
              <a:rPr lang="zh-CN" altLang="en-US" sz="1400" smtClean="0">
                <a:ea typeface="+mn-ea"/>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lang="en-US" altLang="zh-CN" sz="1400" dirty="0">
              <a:ea typeface="+mn-ea"/>
            </a:endParaRPr>
          </a:p>
        </p:txBody>
      </p:sp>
      <p:sp>
        <p:nvSpPr>
          <p:cNvPr id="7" name="Rectangle 2"/>
          <p:cNvSpPr>
            <a:spLocks noGrp="1" noChangeArrowheads="1"/>
          </p:cNvSpPr>
          <p:nvPr>
            <p:ph type="title"/>
          </p:nvPr>
        </p:nvSpPr>
        <p:spPr>
          <a:xfrm>
            <a:off x="1043608" y="214313"/>
            <a:ext cx="7848872" cy="1462087"/>
          </a:xfrm>
        </p:spPr>
        <p:txBody>
          <a:bodyPr/>
          <a:lstStyle/>
          <a:p>
            <a:r>
              <a:rPr lang="en-US" altLang="zh-CN" sz="3600" dirty="0" smtClean="0"/>
              <a:t>Additional Examples of </a:t>
            </a:r>
            <a:r>
              <a:rPr lang="en-US" altLang="zh-CN" sz="3600" dirty="0" err="1" smtClean="0"/>
              <a:t>Lowpass</a:t>
            </a:r>
            <a:r>
              <a:rPr lang="en-US" altLang="zh-CN" sz="3600" dirty="0" smtClean="0"/>
              <a:t> Filtering</a:t>
            </a:r>
          </a:p>
        </p:txBody>
      </p:sp>
      <p:pic>
        <p:nvPicPr>
          <p:cNvPr id="8" name="Picture 3"/>
          <p:cNvPicPr>
            <a:picLocks noChangeAspect="1" noChangeArrowheads="1"/>
          </p:cNvPicPr>
          <p:nvPr/>
        </p:nvPicPr>
        <p:blipFill>
          <a:blip r:embed="rId3" cstate="print"/>
          <a:srcRect/>
          <a:stretch>
            <a:fillRect/>
          </a:stretch>
        </p:blipFill>
        <p:spPr bwMode="auto">
          <a:xfrm>
            <a:off x="107504" y="2679625"/>
            <a:ext cx="7408069" cy="3845719"/>
          </a:xfrm>
          <a:prstGeom prst="rect">
            <a:avLst/>
          </a:prstGeom>
          <a:noFill/>
          <a:ln w="9525">
            <a:noFill/>
            <a:miter lim="800000"/>
            <a:headEnd/>
            <a:tailEnd/>
          </a:ln>
          <a:effectLst/>
        </p:spPr>
      </p:pic>
      <p:pic>
        <p:nvPicPr>
          <p:cNvPr id="10" name="Picture 4"/>
          <p:cNvPicPr>
            <a:picLocks noChangeAspect="1" noChangeArrowheads="1"/>
          </p:cNvPicPr>
          <p:nvPr/>
        </p:nvPicPr>
        <p:blipFill>
          <a:blip r:embed="rId4" cstate="print"/>
          <a:srcRect/>
          <a:stretch>
            <a:fillRect/>
          </a:stretch>
        </p:blipFill>
        <p:spPr bwMode="auto">
          <a:xfrm>
            <a:off x="7452320" y="2600865"/>
            <a:ext cx="1675924" cy="3060383"/>
          </a:xfrm>
          <a:prstGeom prst="rect">
            <a:avLst/>
          </a:prstGeom>
          <a:noFill/>
          <a:ln w="9525">
            <a:noFill/>
            <a:miter lim="800000"/>
            <a:headEnd/>
            <a:tailEnd/>
          </a:ln>
          <a:effectLst/>
        </p:spPr>
      </p:pic>
      <p:sp>
        <p:nvSpPr>
          <p:cNvPr id="11" name="矩形 10"/>
          <p:cNvSpPr/>
          <p:nvPr/>
        </p:nvSpPr>
        <p:spPr>
          <a:xfrm>
            <a:off x="683568" y="6413266"/>
            <a:ext cx="7344816" cy="400110"/>
          </a:xfrm>
          <a:prstGeom prst="rect">
            <a:avLst/>
          </a:prstGeom>
        </p:spPr>
        <p:txBody>
          <a:bodyPr wrap="square">
            <a:spAutoFit/>
          </a:bodyPr>
          <a:lstStyle/>
          <a:p>
            <a:r>
              <a:rPr lang="en-US" altLang="zh-CN" sz="2000" b="0" dirty="0" smtClean="0"/>
              <a:t>Blurring to fill “visual gaps” =&gt; help reading broken characters</a:t>
            </a:r>
            <a:endParaRPr lang="zh-CN" altLang="en-US" sz="2000" b="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Rectangle 3"/>
          <p:cNvSpPr>
            <a:spLocks noGrp="1" noChangeArrowheads="1"/>
          </p:cNvSpPr>
          <p:nvPr>
            <p:ph type="body" sz="half" idx="1"/>
          </p:nvPr>
        </p:nvSpPr>
        <p:spPr bwMode="auto">
          <a:xfrm>
            <a:off x="323528" y="1844824"/>
            <a:ext cx="8424936" cy="4525963"/>
          </a:xfrm>
          <a:noFill/>
          <a:ln>
            <a:miter lim="800000"/>
            <a:headEnd/>
            <a:tailEnd/>
          </a:ln>
        </p:spPr>
        <p:txBody>
          <a:bodyPr vert="horz" wrap="square" lIns="91440" tIns="45720" rIns="91440" bIns="45720" numCol="1" anchor="t" anchorCtr="0" compatLnSpc="1">
            <a:prstTxWarp prst="textNoShape">
              <a:avLst/>
            </a:prstTxWarp>
          </a:bodyPr>
          <a:lstStyle/>
          <a:p>
            <a:pPr>
              <a:buNone/>
            </a:pPr>
            <a:r>
              <a:rPr lang="en-US" altLang="zh-CN" sz="2400" dirty="0" smtClean="0"/>
              <a:t>    Gaussian filters used to remove blemishes(</a:t>
            </a:r>
            <a:r>
              <a:rPr lang="zh-CN" altLang="en-US" sz="2400" dirty="0" smtClean="0"/>
              <a:t>瑕疵</a:t>
            </a:r>
            <a:r>
              <a:rPr lang="en-US" altLang="zh-CN" sz="2400" dirty="0" smtClean="0"/>
              <a:t>) in a photograph for publishing</a:t>
            </a:r>
            <a:endParaRPr lang="en-US" altLang="zh-TW" sz="2400" dirty="0">
              <a:ea typeface="新細明體" pitchFamily="18" charset="-120"/>
            </a:endParaRPr>
          </a:p>
        </p:txBody>
      </p:sp>
      <p:sp>
        <p:nvSpPr>
          <p:cNvPr id="6" name="Rectangle 13"/>
          <p:cNvSpPr txBox="1">
            <a:spLocks noChangeArrowheads="1"/>
          </p:cNvSpPr>
          <p:nvPr/>
        </p:nvSpPr>
        <p:spPr>
          <a:xfrm>
            <a:off x="7042150" y="6356350"/>
            <a:ext cx="1905000" cy="45720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4D33FE8-D305-4FA5-90C1-C68C28E7B444}" type="slidenum">
              <a:rPr lang="zh-CN" altLang="en-US" sz="1400" smtClean="0">
                <a:ea typeface="+mn-ea"/>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lang="en-US" altLang="zh-CN" sz="1400" dirty="0">
              <a:ea typeface="+mn-ea"/>
            </a:endParaRPr>
          </a:p>
        </p:txBody>
      </p:sp>
      <p:sp>
        <p:nvSpPr>
          <p:cNvPr id="7" name="Rectangle 2"/>
          <p:cNvSpPr>
            <a:spLocks noGrp="1" noChangeArrowheads="1"/>
          </p:cNvSpPr>
          <p:nvPr>
            <p:ph type="title"/>
          </p:nvPr>
        </p:nvSpPr>
        <p:spPr>
          <a:xfrm>
            <a:off x="1043608" y="214313"/>
            <a:ext cx="7848872" cy="1462087"/>
          </a:xfrm>
        </p:spPr>
        <p:txBody>
          <a:bodyPr/>
          <a:lstStyle/>
          <a:p>
            <a:r>
              <a:rPr lang="en-US" altLang="zh-CN" sz="3600" dirty="0" smtClean="0"/>
              <a:t>Additional Examples of </a:t>
            </a:r>
            <a:r>
              <a:rPr lang="en-US" altLang="zh-CN" sz="3600" dirty="0" err="1" smtClean="0"/>
              <a:t>Lowpass</a:t>
            </a:r>
            <a:r>
              <a:rPr lang="en-US" altLang="zh-CN" sz="3600" dirty="0" smtClean="0"/>
              <a:t> Filtering</a:t>
            </a:r>
          </a:p>
        </p:txBody>
      </p:sp>
      <p:pic>
        <p:nvPicPr>
          <p:cNvPr id="5" name="Picture 3"/>
          <p:cNvPicPr>
            <a:picLocks noChangeAspect="1" noChangeArrowheads="1"/>
          </p:cNvPicPr>
          <p:nvPr/>
        </p:nvPicPr>
        <p:blipFill>
          <a:blip r:embed="rId2" cstate="print"/>
          <a:srcRect/>
          <a:stretch>
            <a:fillRect/>
          </a:stretch>
        </p:blipFill>
        <p:spPr bwMode="auto">
          <a:xfrm>
            <a:off x="1154113" y="2615580"/>
            <a:ext cx="6840537" cy="43418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Rectangle 3"/>
          <p:cNvSpPr>
            <a:spLocks noGrp="1" noChangeArrowheads="1"/>
          </p:cNvSpPr>
          <p:nvPr>
            <p:ph type="body" sz="half" idx="1"/>
          </p:nvPr>
        </p:nvSpPr>
        <p:spPr bwMode="auto">
          <a:xfrm>
            <a:off x="395536" y="2132856"/>
            <a:ext cx="8748464" cy="4525963"/>
          </a:xfrm>
          <a:noFill/>
          <a:ln>
            <a:miter lim="800000"/>
            <a:headEnd/>
            <a:tailEnd/>
          </a:ln>
        </p:spPr>
        <p:txBody>
          <a:bodyPr vert="horz" wrap="square" lIns="91440" tIns="45720" rIns="91440" bIns="45720" numCol="1" anchor="t" anchorCtr="0" compatLnSpc="1">
            <a:prstTxWarp prst="textNoShape">
              <a:avLst/>
            </a:prstTxWarp>
          </a:bodyPr>
          <a:lstStyle/>
          <a:p>
            <a:r>
              <a:rPr lang="en-US" altLang="zh-CN" dirty="0" smtClean="0">
                <a:ea typeface="宋体" pitchFamily="2" charset="-122"/>
              </a:rPr>
              <a:t>Image Sharpening can be achieved in the frequency domain by a </a:t>
            </a:r>
            <a:r>
              <a:rPr lang="en-US" altLang="zh-CN" i="1" dirty="0" err="1" smtClean="0">
                <a:ea typeface="宋体" pitchFamily="2" charset="-122"/>
              </a:rPr>
              <a:t>highpass</a:t>
            </a:r>
            <a:r>
              <a:rPr lang="en-US" altLang="zh-CN" i="1" dirty="0" smtClean="0">
                <a:ea typeface="宋体" pitchFamily="2" charset="-122"/>
              </a:rPr>
              <a:t> filtering </a:t>
            </a:r>
            <a:r>
              <a:rPr lang="en-US" altLang="zh-CN" dirty="0" smtClean="0">
                <a:ea typeface="宋体" pitchFamily="2" charset="-122"/>
              </a:rPr>
              <a:t>process</a:t>
            </a:r>
          </a:p>
          <a:p>
            <a:pPr lvl="1"/>
            <a:r>
              <a:rPr lang="en-US" altLang="zh-CN" dirty="0" smtClean="0">
                <a:ea typeface="宋体" pitchFamily="2" charset="-122"/>
              </a:rPr>
              <a:t>Attenuate(</a:t>
            </a:r>
            <a:r>
              <a:rPr lang="zh-CN" altLang="en-US" dirty="0" smtClean="0">
                <a:ea typeface="宋体" pitchFamily="2" charset="-122"/>
              </a:rPr>
              <a:t>减弱</a:t>
            </a:r>
            <a:r>
              <a:rPr lang="en-US" altLang="zh-CN" dirty="0" smtClean="0">
                <a:ea typeface="宋体" pitchFamily="2" charset="-122"/>
              </a:rPr>
              <a:t>) the low-frequency components</a:t>
            </a:r>
          </a:p>
          <a:p>
            <a:pPr lvl="1"/>
            <a:r>
              <a:rPr lang="en-US" altLang="zh-CN" dirty="0" smtClean="0">
                <a:ea typeface="宋体" pitchFamily="2" charset="-122"/>
              </a:rPr>
              <a:t>Preserve the high-frequency components</a:t>
            </a:r>
          </a:p>
          <a:p>
            <a:r>
              <a:rPr lang="en-US" altLang="zh-CN" dirty="0" smtClean="0"/>
              <a:t>The transfer </a:t>
            </a:r>
            <a:r>
              <a:rPr lang="en-US" altLang="zh-CN" dirty="0" err="1" smtClean="0"/>
              <a:t>fucntion</a:t>
            </a:r>
            <a:r>
              <a:rPr lang="en-US" altLang="zh-CN" dirty="0" smtClean="0"/>
              <a:t> of a </a:t>
            </a:r>
            <a:r>
              <a:rPr lang="en-US" altLang="zh-CN" dirty="0" err="1" smtClean="0"/>
              <a:t>highpass</a:t>
            </a:r>
            <a:r>
              <a:rPr lang="en-US" altLang="zh-CN" dirty="0" smtClean="0"/>
              <a:t> filter </a:t>
            </a:r>
            <a:r>
              <a:rPr lang="en-US" altLang="zh-CN" i="1" dirty="0"/>
              <a:t>H</a:t>
            </a:r>
            <a:r>
              <a:rPr lang="en-US" altLang="zh-CN" i="1" baseline="-25000" dirty="0"/>
              <a:t>HP </a:t>
            </a:r>
            <a:r>
              <a:rPr lang="en-US" altLang="zh-CN" i="1" baseline="-25000" dirty="0" smtClean="0"/>
              <a:t> </a:t>
            </a:r>
            <a:r>
              <a:rPr lang="en-US" altLang="zh-CN" dirty="0" smtClean="0"/>
              <a:t>can be obtained from a given </a:t>
            </a:r>
            <a:r>
              <a:rPr lang="en-US" altLang="zh-CN" dirty="0" err="1" smtClean="0"/>
              <a:t>lowpass</a:t>
            </a:r>
            <a:r>
              <a:rPr lang="en-US" altLang="zh-CN" dirty="0" smtClean="0"/>
              <a:t> filter </a:t>
            </a:r>
            <a:r>
              <a:rPr lang="en-US" altLang="zh-CN" i="1" dirty="0"/>
              <a:t>H</a:t>
            </a:r>
            <a:r>
              <a:rPr lang="en-US" altLang="zh-CN" i="1" baseline="-25000" dirty="0"/>
              <a:t>LP </a:t>
            </a:r>
            <a:r>
              <a:rPr lang="en-US" altLang="zh-CN" i="1" baseline="-25000" dirty="0" smtClean="0"/>
              <a:t> </a:t>
            </a:r>
            <a:r>
              <a:rPr lang="en-US" altLang="zh-CN" dirty="0" smtClean="0"/>
              <a:t>by:</a:t>
            </a:r>
          </a:p>
        </p:txBody>
      </p:sp>
      <p:sp>
        <p:nvSpPr>
          <p:cNvPr id="6" name="Rectangle 13"/>
          <p:cNvSpPr txBox="1">
            <a:spLocks noChangeArrowheads="1"/>
          </p:cNvSpPr>
          <p:nvPr/>
        </p:nvSpPr>
        <p:spPr>
          <a:xfrm>
            <a:off x="7042150" y="6356350"/>
            <a:ext cx="1905000" cy="45720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4D33FE8-D305-4FA5-90C1-C68C28E7B444}" type="slidenum">
              <a:rPr lang="zh-CN" altLang="en-US" sz="1400" smtClean="0">
                <a:ea typeface="+mn-ea"/>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lang="en-US" altLang="zh-CN" sz="1400" dirty="0">
              <a:ea typeface="+mn-ea"/>
            </a:endParaRPr>
          </a:p>
        </p:txBody>
      </p:sp>
      <p:sp>
        <p:nvSpPr>
          <p:cNvPr id="7" name="Rectangle 2"/>
          <p:cNvSpPr>
            <a:spLocks noGrp="1" noChangeArrowheads="1"/>
          </p:cNvSpPr>
          <p:nvPr>
            <p:ph type="title"/>
          </p:nvPr>
        </p:nvSpPr>
        <p:spPr>
          <a:xfrm>
            <a:off x="1043608" y="214313"/>
            <a:ext cx="7848872" cy="1462087"/>
          </a:xfrm>
        </p:spPr>
        <p:txBody>
          <a:bodyPr/>
          <a:lstStyle/>
          <a:p>
            <a:r>
              <a:rPr lang="en-US" altLang="zh-CN" sz="3600" dirty="0" smtClean="0"/>
              <a:t>Image Sharpening using Frequency Domain Filters</a:t>
            </a:r>
          </a:p>
        </p:txBody>
      </p:sp>
      <p:pic>
        <p:nvPicPr>
          <p:cNvPr id="707585" name="Picture 1"/>
          <p:cNvPicPr>
            <a:picLocks noChangeAspect="1" noChangeArrowheads="1"/>
          </p:cNvPicPr>
          <p:nvPr/>
        </p:nvPicPr>
        <p:blipFill>
          <a:blip r:embed="rId2" cstate="print"/>
          <a:srcRect/>
          <a:stretch>
            <a:fillRect/>
          </a:stretch>
        </p:blipFill>
        <p:spPr bwMode="auto">
          <a:xfrm>
            <a:off x="2195736" y="5445224"/>
            <a:ext cx="4602250" cy="7200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Rectangle 3"/>
          <p:cNvSpPr>
            <a:spLocks noGrp="1" noChangeArrowheads="1"/>
          </p:cNvSpPr>
          <p:nvPr>
            <p:ph type="body" sz="half" idx="1"/>
          </p:nvPr>
        </p:nvSpPr>
        <p:spPr bwMode="auto">
          <a:xfrm>
            <a:off x="395536" y="2132856"/>
            <a:ext cx="8458200" cy="4525963"/>
          </a:xfrm>
          <a:noFill/>
          <a:ln>
            <a:miter lim="800000"/>
            <a:headEnd/>
            <a:tailEnd/>
          </a:ln>
        </p:spPr>
        <p:txBody>
          <a:bodyPr vert="horz" wrap="square" lIns="91440" tIns="45720" rIns="91440" bIns="45720" numCol="1" anchor="t" anchorCtr="0" compatLnSpc="1">
            <a:prstTxWarp prst="textNoShape">
              <a:avLst/>
            </a:prstTxWarp>
          </a:bodyPr>
          <a:lstStyle/>
          <a:p>
            <a:endParaRPr lang="en-US" altLang="zh-TW" sz="2800" dirty="0" smtClean="0"/>
          </a:p>
        </p:txBody>
      </p:sp>
      <p:sp>
        <p:nvSpPr>
          <p:cNvPr id="6" name="Rectangle 13"/>
          <p:cNvSpPr txBox="1">
            <a:spLocks noChangeArrowheads="1"/>
          </p:cNvSpPr>
          <p:nvPr/>
        </p:nvSpPr>
        <p:spPr>
          <a:xfrm>
            <a:off x="7042150" y="6356350"/>
            <a:ext cx="1905000" cy="45720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4D33FE8-D305-4FA5-90C1-C68C28E7B444}" type="slidenum">
              <a:rPr lang="zh-CN" altLang="en-US" sz="1400" smtClean="0">
                <a:ea typeface="+mn-ea"/>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lang="en-US" altLang="zh-CN" sz="1400" dirty="0">
              <a:ea typeface="+mn-ea"/>
            </a:endParaRPr>
          </a:p>
        </p:txBody>
      </p:sp>
      <p:sp>
        <p:nvSpPr>
          <p:cNvPr id="7" name="Rectangle 2"/>
          <p:cNvSpPr>
            <a:spLocks noGrp="1" noChangeArrowheads="1"/>
          </p:cNvSpPr>
          <p:nvPr>
            <p:ph type="title"/>
          </p:nvPr>
        </p:nvSpPr>
        <p:spPr>
          <a:xfrm>
            <a:off x="1043608" y="214313"/>
            <a:ext cx="7848872" cy="1462087"/>
          </a:xfrm>
        </p:spPr>
        <p:txBody>
          <a:bodyPr/>
          <a:lstStyle/>
          <a:p>
            <a:r>
              <a:rPr lang="en-US" altLang="zh-CN" sz="3600" dirty="0" smtClean="0"/>
              <a:t>Image Sharpening using Frequency Domain Filters</a:t>
            </a:r>
          </a:p>
        </p:txBody>
      </p:sp>
      <p:pic>
        <p:nvPicPr>
          <p:cNvPr id="706567" name="Picture 7"/>
          <p:cNvPicPr>
            <a:picLocks noChangeAspect="1" noChangeArrowheads="1"/>
          </p:cNvPicPr>
          <p:nvPr/>
        </p:nvPicPr>
        <p:blipFill>
          <a:blip r:embed="rId2" cstate="print"/>
          <a:srcRect/>
          <a:stretch>
            <a:fillRect/>
          </a:stretch>
        </p:blipFill>
        <p:spPr bwMode="auto">
          <a:xfrm>
            <a:off x="263599" y="2060401"/>
            <a:ext cx="8124825" cy="4752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Rectangle 3"/>
          <p:cNvSpPr>
            <a:spLocks noGrp="1" noChangeArrowheads="1"/>
          </p:cNvSpPr>
          <p:nvPr>
            <p:ph type="body" sz="half" idx="1"/>
          </p:nvPr>
        </p:nvSpPr>
        <p:spPr bwMode="auto">
          <a:xfrm>
            <a:off x="395536" y="2132856"/>
            <a:ext cx="8458200" cy="4525963"/>
          </a:xfrm>
          <a:noFill/>
          <a:ln>
            <a:miter lim="800000"/>
            <a:headEnd/>
            <a:tailEnd/>
          </a:ln>
        </p:spPr>
        <p:txBody>
          <a:bodyPr vert="horz" wrap="square" lIns="91440" tIns="45720" rIns="91440" bIns="45720" numCol="1" anchor="t" anchorCtr="0" compatLnSpc="1">
            <a:prstTxWarp prst="textNoShape">
              <a:avLst/>
            </a:prstTxWarp>
          </a:bodyPr>
          <a:lstStyle/>
          <a:p>
            <a:r>
              <a:rPr lang="en-US" altLang="zh-TW" dirty="0" smtClean="0">
                <a:ea typeface="新細明體" pitchFamily="18" charset="-120"/>
              </a:rPr>
              <a:t>Example of IHPF</a:t>
            </a:r>
            <a:endParaRPr lang="en-US" altLang="zh-TW" dirty="0">
              <a:ea typeface="新細明體" pitchFamily="18" charset="-120"/>
            </a:endParaRPr>
          </a:p>
        </p:txBody>
      </p:sp>
      <p:sp>
        <p:nvSpPr>
          <p:cNvPr id="6" name="Rectangle 13"/>
          <p:cNvSpPr txBox="1">
            <a:spLocks noChangeArrowheads="1"/>
          </p:cNvSpPr>
          <p:nvPr/>
        </p:nvSpPr>
        <p:spPr>
          <a:xfrm>
            <a:off x="7042150" y="6356350"/>
            <a:ext cx="1905000" cy="45720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4D33FE8-D305-4FA5-90C1-C68C28E7B444}" type="slidenum">
              <a:rPr lang="zh-CN" altLang="en-US" sz="1400" smtClean="0">
                <a:ea typeface="+mn-ea"/>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lang="en-US" altLang="zh-CN" sz="1400" dirty="0">
              <a:ea typeface="+mn-ea"/>
            </a:endParaRPr>
          </a:p>
        </p:txBody>
      </p:sp>
      <p:sp>
        <p:nvSpPr>
          <p:cNvPr id="7" name="Rectangle 2"/>
          <p:cNvSpPr>
            <a:spLocks noGrp="1" noChangeArrowheads="1"/>
          </p:cNvSpPr>
          <p:nvPr>
            <p:ph type="title"/>
          </p:nvPr>
        </p:nvSpPr>
        <p:spPr>
          <a:xfrm>
            <a:off x="1043608" y="214313"/>
            <a:ext cx="7848872" cy="1462087"/>
          </a:xfrm>
        </p:spPr>
        <p:txBody>
          <a:bodyPr/>
          <a:lstStyle/>
          <a:p>
            <a:r>
              <a:rPr lang="en-US" altLang="zh-CN" sz="3600" dirty="0" smtClean="0"/>
              <a:t>Image Sharpening using Frequency Domain Filters</a:t>
            </a:r>
          </a:p>
        </p:txBody>
      </p:sp>
      <p:pic>
        <p:nvPicPr>
          <p:cNvPr id="717826" name="Picture 2"/>
          <p:cNvPicPr>
            <a:picLocks noChangeAspect="1" noChangeArrowheads="1"/>
          </p:cNvPicPr>
          <p:nvPr/>
        </p:nvPicPr>
        <p:blipFill>
          <a:blip r:embed="rId2" cstate="print"/>
          <a:srcRect/>
          <a:stretch>
            <a:fillRect/>
          </a:stretch>
        </p:blipFill>
        <p:spPr bwMode="auto">
          <a:xfrm>
            <a:off x="1259632" y="3861048"/>
            <a:ext cx="6300788" cy="2743200"/>
          </a:xfrm>
          <a:prstGeom prst="rect">
            <a:avLst/>
          </a:prstGeom>
          <a:noFill/>
          <a:ln w="9525">
            <a:noFill/>
            <a:miter lim="800000"/>
            <a:headEnd/>
            <a:tailEnd/>
          </a:ln>
        </p:spPr>
      </p:pic>
      <p:pic>
        <p:nvPicPr>
          <p:cNvPr id="729089" name="Picture 1"/>
          <p:cNvPicPr>
            <a:picLocks noChangeAspect="1" noChangeArrowheads="1"/>
          </p:cNvPicPr>
          <p:nvPr/>
        </p:nvPicPr>
        <p:blipFill>
          <a:blip r:embed="rId3" cstate="print"/>
          <a:srcRect/>
          <a:stretch>
            <a:fillRect/>
          </a:stretch>
        </p:blipFill>
        <p:spPr bwMode="auto">
          <a:xfrm>
            <a:off x="4644008" y="1844824"/>
            <a:ext cx="2237423" cy="200596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8850" name="Picture 2"/>
          <p:cNvPicPr>
            <a:picLocks noChangeAspect="1" noChangeArrowheads="1"/>
          </p:cNvPicPr>
          <p:nvPr/>
        </p:nvPicPr>
        <p:blipFill>
          <a:blip r:embed="rId2" cstate="print"/>
          <a:srcRect/>
          <a:stretch>
            <a:fillRect/>
          </a:stretch>
        </p:blipFill>
        <p:spPr bwMode="auto">
          <a:xfrm>
            <a:off x="1475656" y="3717032"/>
            <a:ext cx="3095625" cy="971550"/>
          </a:xfrm>
          <a:prstGeom prst="rect">
            <a:avLst/>
          </a:prstGeom>
          <a:noFill/>
          <a:ln w="9525">
            <a:noFill/>
            <a:miter lim="800000"/>
            <a:headEnd/>
            <a:tailEnd/>
          </a:ln>
        </p:spPr>
      </p:pic>
      <p:sp>
        <p:nvSpPr>
          <p:cNvPr id="162819" name="Rectangle 3"/>
          <p:cNvSpPr>
            <a:spLocks noGrp="1" noChangeArrowheads="1"/>
          </p:cNvSpPr>
          <p:nvPr>
            <p:ph type="body" sz="half" idx="1"/>
          </p:nvPr>
        </p:nvSpPr>
        <p:spPr bwMode="auto">
          <a:xfrm>
            <a:off x="395536" y="1844824"/>
            <a:ext cx="8458200" cy="4525963"/>
          </a:xfrm>
          <a:noFill/>
          <a:ln>
            <a:miter lim="800000"/>
            <a:headEnd/>
            <a:tailEnd/>
          </a:ln>
        </p:spPr>
        <p:txBody>
          <a:bodyPr vert="horz" wrap="square" lIns="91440" tIns="45720" rIns="91440" bIns="45720" numCol="1" anchor="t" anchorCtr="0" compatLnSpc="1">
            <a:prstTxWarp prst="textNoShape">
              <a:avLst/>
            </a:prstTxWarp>
          </a:bodyPr>
          <a:lstStyle/>
          <a:p>
            <a:r>
              <a:rPr lang="en-US" altLang="zh-CN" dirty="0" smtClean="0"/>
              <a:t>Butterworth </a:t>
            </a:r>
            <a:r>
              <a:rPr lang="en-US" altLang="zh-CN" dirty="0" err="1" smtClean="0"/>
              <a:t>Highpass</a:t>
            </a:r>
            <a:r>
              <a:rPr lang="en-US" altLang="zh-CN" dirty="0" smtClean="0"/>
              <a:t> Filters (BHPF)</a:t>
            </a:r>
          </a:p>
          <a:p>
            <a:pPr lvl="1"/>
            <a:r>
              <a:rPr lang="en-US" altLang="zh-TW" dirty="0" smtClean="0">
                <a:ea typeface="新細明體" pitchFamily="18" charset="-120"/>
              </a:rPr>
              <a:t>The transfer function of the Butterworth </a:t>
            </a:r>
            <a:r>
              <a:rPr lang="en-US" altLang="zh-TW" dirty="0" err="1" smtClean="0">
                <a:ea typeface="新細明體" pitchFamily="18" charset="-120"/>
              </a:rPr>
              <a:t>highpass</a:t>
            </a:r>
            <a:r>
              <a:rPr lang="en-US" altLang="zh-TW" dirty="0" smtClean="0">
                <a:ea typeface="新細明體" pitchFamily="18" charset="-120"/>
              </a:rPr>
              <a:t> filter (BHPF) of order </a:t>
            </a:r>
            <a:r>
              <a:rPr lang="en-US" altLang="zh-TW" i="1" dirty="0" smtClean="0">
                <a:ea typeface="新細明體" pitchFamily="18" charset="-120"/>
              </a:rPr>
              <a:t>n,</a:t>
            </a:r>
            <a:r>
              <a:rPr lang="en-US" altLang="zh-TW" dirty="0" smtClean="0">
                <a:ea typeface="新細明體" pitchFamily="18" charset="-120"/>
              </a:rPr>
              <a:t> and with cutoff frequency at distance </a:t>
            </a:r>
            <a:r>
              <a:rPr lang="en-US" altLang="zh-TW" i="1" dirty="0" smtClean="0">
                <a:ea typeface="新細明體" pitchFamily="18" charset="-120"/>
              </a:rPr>
              <a:t>D</a:t>
            </a:r>
            <a:r>
              <a:rPr lang="en-US" altLang="zh-TW" i="1" baseline="-25000" dirty="0" smtClean="0">
                <a:ea typeface="新細明體" pitchFamily="18" charset="-120"/>
              </a:rPr>
              <a:t>0</a:t>
            </a:r>
            <a:r>
              <a:rPr lang="en-US" altLang="zh-TW" dirty="0" smtClean="0">
                <a:ea typeface="新細明體" pitchFamily="18" charset="-120"/>
              </a:rPr>
              <a:t> from the origin is given by</a:t>
            </a:r>
            <a:endParaRPr lang="en-US" altLang="zh-TW" dirty="0">
              <a:ea typeface="新細明體" pitchFamily="18" charset="-120"/>
            </a:endParaRPr>
          </a:p>
        </p:txBody>
      </p:sp>
      <p:sp>
        <p:nvSpPr>
          <p:cNvPr id="6" name="Rectangle 13"/>
          <p:cNvSpPr txBox="1">
            <a:spLocks noChangeArrowheads="1"/>
          </p:cNvSpPr>
          <p:nvPr/>
        </p:nvSpPr>
        <p:spPr>
          <a:xfrm>
            <a:off x="7042150" y="6356350"/>
            <a:ext cx="1905000" cy="45720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4D33FE8-D305-4FA5-90C1-C68C28E7B444}" type="slidenum">
              <a:rPr lang="zh-CN" altLang="en-US" sz="1400" smtClean="0">
                <a:ea typeface="+mn-ea"/>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lang="en-US" altLang="zh-CN" sz="1400" dirty="0">
              <a:ea typeface="+mn-ea"/>
            </a:endParaRPr>
          </a:p>
        </p:txBody>
      </p:sp>
      <p:sp>
        <p:nvSpPr>
          <p:cNvPr id="7" name="Rectangle 2"/>
          <p:cNvSpPr>
            <a:spLocks noGrp="1" noChangeArrowheads="1"/>
          </p:cNvSpPr>
          <p:nvPr>
            <p:ph type="title"/>
          </p:nvPr>
        </p:nvSpPr>
        <p:spPr>
          <a:xfrm>
            <a:off x="1043608" y="214313"/>
            <a:ext cx="7848872" cy="1462087"/>
          </a:xfrm>
        </p:spPr>
        <p:txBody>
          <a:bodyPr/>
          <a:lstStyle/>
          <a:p>
            <a:r>
              <a:rPr lang="en-US" altLang="zh-CN" sz="3600" dirty="0" smtClean="0"/>
              <a:t>Image Sharpening using Frequency Domain Filters</a:t>
            </a:r>
          </a:p>
        </p:txBody>
      </p:sp>
      <p:pic>
        <p:nvPicPr>
          <p:cNvPr id="722945" name="Picture 1"/>
          <p:cNvPicPr>
            <a:picLocks noChangeAspect="1" noChangeArrowheads="1"/>
          </p:cNvPicPr>
          <p:nvPr/>
        </p:nvPicPr>
        <p:blipFill>
          <a:blip r:embed="rId3" cstate="print"/>
          <a:srcRect/>
          <a:stretch>
            <a:fillRect/>
          </a:stretch>
        </p:blipFill>
        <p:spPr bwMode="auto">
          <a:xfrm>
            <a:off x="1043608" y="4509120"/>
            <a:ext cx="7423785" cy="23231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Rectangle 3"/>
          <p:cNvSpPr>
            <a:spLocks noGrp="1" noChangeArrowheads="1"/>
          </p:cNvSpPr>
          <p:nvPr>
            <p:ph type="body" sz="half" idx="1"/>
          </p:nvPr>
        </p:nvSpPr>
        <p:spPr bwMode="auto">
          <a:xfrm>
            <a:off x="395536" y="2132856"/>
            <a:ext cx="8458200" cy="4525963"/>
          </a:xfrm>
          <a:noFill/>
          <a:ln>
            <a:miter lim="800000"/>
            <a:headEnd/>
            <a:tailEnd/>
          </a:ln>
        </p:spPr>
        <p:txBody>
          <a:bodyPr vert="horz" wrap="square" lIns="91440" tIns="45720" rIns="91440" bIns="45720" numCol="1" anchor="t" anchorCtr="0" compatLnSpc="1">
            <a:prstTxWarp prst="textNoShape">
              <a:avLst/>
            </a:prstTxWarp>
          </a:bodyPr>
          <a:lstStyle/>
          <a:p>
            <a:r>
              <a:rPr lang="en-US" altLang="zh-TW" dirty="0" smtClean="0">
                <a:ea typeface="新細明體" pitchFamily="18" charset="-120"/>
              </a:rPr>
              <a:t>Example of BHPF</a:t>
            </a:r>
            <a:endParaRPr lang="en-US" altLang="zh-TW" dirty="0">
              <a:ea typeface="新細明體" pitchFamily="18" charset="-120"/>
            </a:endParaRPr>
          </a:p>
        </p:txBody>
      </p:sp>
      <p:sp>
        <p:nvSpPr>
          <p:cNvPr id="6" name="Rectangle 13"/>
          <p:cNvSpPr txBox="1">
            <a:spLocks noChangeArrowheads="1"/>
          </p:cNvSpPr>
          <p:nvPr/>
        </p:nvSpPr>
        <p:spPr>
          <a:xfrm>
            <a:off x="7042150" y="6356350"/>
            <a:ext cx="1905000" cy="45720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4D33FE8-D305-4FA5-90C1-C68C28E7B444}" type="slidenum">
              <a:rPr lang="zh-CN" altLang="en-US" sz="1400" smtClean="0">
                <a:ea typeface="+mn-ea"/>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lang="en-US" altLang="zh-CN" sz="1400" dirty="0">
              <a:ea typeface="+mn-ea"/>
            </a:endParaRPr>
          </a:p>
        </p:txBody>
      </p:sp>
      <p:sp>
        <p:nvSpPr>
          <p:cNvPr id="7" name="Rectangle 2"/>
          <p:cNvSpPr>
            <a:spLocks noGrp="1" noChangeArrowheads="1"/>
          </p:cNvSpPr>
          <p:nvPr>
            <p:ph type="title"/>
          </p:nvPr>
        </p:nvSpPr>
        <p:spPr>
          <a:xfrm>
            <a:off x="1043608" y="214313"/>
            <a:ext cx="7848872" cy="1462087"/>
          </a:xfrm>
        </p:spPr>
        <p:txBody>
          <a:bodyPr/>
          <a:lstStyle/>
          <a:p>
            <a:r>
              <a:rPr lang="en-US" altLang="zh-CN" sz="3600" dirty="0" smtClean="0"/>
              <a:t>Image Sharpening using Frequency Domain Filters</a:t>
            </a:r>
          </a:p>
        </p:txBody>
      </p:sp>
      <p:pic>
        <p:nvPicPr>
          <p:cNvPr id="719874" name="Picture 2"/>
          <p:cNvPicPr>
            <a:picLocks noChangeAspect="1" noChangeArrowheads="1"/>
          </p:cNvPicPr>
          <p:nvPr/>
        </p:nvPicPr>
        <p:blipFill>
          <a:blip r:embed="rId2" cstate="print"/>
          <a:srcRect/>
          <a:stretch>
            <a:fillRect/>
          </a:stretch>
        </p:blipFill>
        <p:spPr bwMode="auto">
          <a:xfrm>
            <a:off x="755576" y="3393901"/>
            <a:ext cx="6696075" cy="3419475"/>
          </a:xfrm>
          <a:prstGeom prst="rect">
            <a:avLst/>
          </a:prstGeom>
          <a:noFill/>
          <a:ln w="9525">
            <a:noFill/>
            <a:miter lim="800000"/>
            <a:headEnd/>
            <a:tailEnd/>
          </a:ln>
        </p:spPr>
      </p:pic>
      <p:pic>
        <p:nvPicPr>
          <p:cNvPr id="721921" name="Picture 1"/>
          <p:cNvPicPr>
            <a:picLocks noChangeAspect="1" noChangeArrowheads="1"/>
          </p:cNvPicPr>
          <p:nvPr/>
        </p:nvPicPr>
        <p:blipFill>
          <a:blip r:embed="rId3" cstate="print"/>
          <a:srcRect/>
          <a:stretch>
            <a:fillRect/>
          </a:stretch>
        </p:blipFill>
        <p:spPr bwMode="auto">
          <a:xfrm>
            <a:off x="5796136" y="1196752"/>
            <a:ext cx="2343150" cy="2266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0900" name="Picture 4"/>
          <p:cNvPicPr>
            <a:picLocks noChangeAspect="1" noChangeArrowheads="1"/>
          </p:cNvPicPr>
          <p:nvPr/>
        </p:nvPicPr>
        <p:blipFill>
          <a:blip r:embed="rId3" cstate="print"/>
          <a:srcRect/>
          <a:stretch>
            <a:fillRect/>
          </a:stretch>
        </p:blipFill>
        <p:spPr bwMode="auto">
          <a:xfrm>
            <a:off x="403423" y="4149080"/>
            <a:ext cx="8201025" cy="2514600"/>
          </a:xfrm>
          <a:prstGeom prst="rect">
            <a:avLst/>
          </a:prstGeom>
          <a:noFill/>
          <a:ln w="9525">
            <a:noFill/>
            <a:miter lim="800000"/>
            <a:headEnd/>
            <a:tailEnd/>
          </a:ln>
        </p:spPr>
      </p:pic>
      <p:sp>
        <p:nvSpPr>
          <p:cNvPr id="162819" name="Rectangle 3"/>
          <p:cNvSpPr>
            <a:spLocks noGrp="1" noChangeArrowheads="1"/>
          </p:cNvSpPr>
          <p:nvPr>
            <p:ph type="body" sz="half" idx="1"/>
          </p:nvPr>
        </p:nvSpPr>
        <p:spPr bwMode="auto">
          <a:xfrm>
            <a:off x="395536" y="1916832"/>
            <a:ext cx="8458200" cy="4525963"/>
          </a:xfrm>
          <a:noFill/>
          <a:ln>
            <a:miter lim="800000"/>
            <a:headEnd/>
            <a:tailEnd/>
          </a:ln>
        </p:spPr>
        <p:txBody>
          <a:bodyPr vert="horz" wrap="square" lIns="91440" tIns="45720" rIns="91440" bIns="45720" numCol="1" anchor="t" anchorCtr="0" compatLnSpc="1">
            <a:prstTxWarp prst="textNoShape">
              <a:avLst/>
            </a:prstTxWarp>
          </a:bodyPr>
          <a:lstStyle/>
          <a:p>
            <a:r>
              <a:rPr lang="en-US" altLang="zh-CN" sz="2800" dirty="0" smtClean="0"/>
              <a:t>Gaussian </a:t>
            </a:r>
            <a:r>
              <a:rPr lang="en-US" altLang="zh-CN" sz="2800" dirty="0" err="1" smtClean="0"/>
              <a:t>Highpass</a:t>
            </a:r>
            <a:r>
              <a:rPr lang="en-US" altLang="zh-CN" sz="2800" dirty="0" smtClean="0"/>
              <a:t> Filters (GHPF)</a:t>
            </a:r>
          </a:p>
          <a:p>
            <a:pPr lvl="1"/>
            <a:r>
              <a:rPr lang="en-US" altLang="zh-CN" sz="2400" dirty="0" smtClean="0"/>
              <a:t>The transfer function of the </a:t>
            </a:r>
            <a:r>
              <a:rPr lang="en-US" altLang="zh-CN" sz="2400" i="1" dirty="0" smtClean="0"/>
              <a:t>Gaussian </a:t>
            </a:r>
            <a:r>
              <a:rPr lang="en-US" altLang="zh-CN" sz="2400" i="1" dirty="0" err="1" smtClean="0"/>
              <a:t>Highpass</a:t>
            </a:r>
            <a:r>
              <a:rPr lang="en-US" altLang="zh-CN" sz="2400" i="1" dirty="0" smtClean="0"/>
              <a:t> Filter (GHPF) </a:t>
            </a:r>
            <a:r>
              <a:rPr lang="en-US" altLang="zh-CN" sz="2400" dirty="0" smtClean="0"/>
              <a:t>with cutoff frequency locus at a distance </a:t>
            </a:r>
            <a:r>
              <a:rPr lang="en-US" altLang="zh-CN" sz="2400" i="1" dirty="0" smtClean="0"/>
              <a:t>D</a:t>
            </a:r>
            <a:r>
              <a:rPr lang="en-US" altLang="zh-CN" sz="2400" i="1" baseline="-25000" dirty="0" smtClean="0"/>
              <a:t>0</a:t>
            </a:r>
            <a:r>
              <a:rPr lang="en-US" altLang="zh-CN" sz="2400" dirty="0" smtClean="0"/>
              <a:t> from the centre of the frequency rectangle is defined as:</a:t>
            </a:r>
            <a:endParaRPr lang="en-US" altLang="zh-TW" sz="2400" dirty="0"/>
          </a:p>
        </p:txBody>
      </p:sp>
      <p:sp>
        <p:nvSpPr>
          <p:cNvPr id="6" name="Rectangle 13"/>
          <p:cNvSpPr txBox="1">
            <a:spLocks noChangeArrowheads="1"/>
          </p:cNvSpPr>
          <p:nvPr/>
        </p:nvSpPr>
        <p:spPr>
          <a:xfrm>
            <a:off x="7042150" y="6356350"/>
            <a:ext cx="1905000" cy="45720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4D33FE8-D305-4FA5-90C1-C68C28E7B444}" type="slidenum">
              <a:rPr lang="zh-CN" altLang="en-US" sz="1400" smtClean="0">
                <a:ea typeface="+mn-ea"/>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lang="en-US" altLang="zh-CN" sz="1400" dirty="0">
              <a:ea typeface="+mn-ea"/>
            </a:endParaRPr>
          </a:p>
        </p:txBody>
      </p:sp>
      <p:sp>
        <p:nvSpPr>
          <p:cNvPr id="7" name="Rectangle 2"/>
          <p:cNvSpPr>
            <a:spLocks noGrp="1" noChangeArrowheads="1"/>
          </p:cNvSpPr>
          <p:nvPr>
            <p:ph type="title"/>
          </p:nvPr>
        </p:nvSpPr>
        <p:spPr>
          <a:xfrm>
            <a:off x="1043608" y="214313"/>
            <a:ext cx="7848872" cy="1462087"/>
          </a:xfrm>
        </p:spPr>
        <p:txBody>
          <a:bodyPr/>
          <a:lstStyle/>
          <a:p>
            <a:r>
              <a:rPr lang="en-US" altLang="zh-CN" sz="3600" dirty="0" smtClean="0"/>
              <a:t>Image Sharpening using Frequency Domain Filters</a:t>
            </a:r>
          </a:p>
        </p:txBody>
      </p:sp>
      <p:graphicFrame>
        <p:nvGraphicFramePr>
          <p:cNvPr id="720899" name="Object 5"/>
          <p:cNvGraphicFramePr>
            <a:graphicFrameLocks noChangeAspect="1"/>
          </p:cNvGraphicFramePr>
          <p:nvPr/>
        </p:nvGraphicFramePr>
        <p:xfrm>
          <a:off x="1692275" y="3573463"/>
          <a:ext cx="3062288" cy="508000"/>
        </p:xfrm>
        <a:graphic>
          <a:graphicData uri="http://schemas.openxmlformats.org/presentationml/2006/ole">
            <mc:AlternateContent xmlns:mc="http://schemas.openxmlformats.org/markup-compatibility/2006">
              <mc:Choice xmlns:v="urn:schemas-microsoft-com:vml" Requires="v">
                <p:oleObj spid="_x0000_s720903" name="方程式" r:id="rId4" imgW="1511280" imgH="253800" progId="Equation.3">
                  <p:embed/>
                </p:oleObj>
              </mc:Choice>
              <mc:Fallback>
                <p:oleObj name="方程式" r:id="rId4" imgW="1511280" imgH="2538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2275" y="3573463"/>
                        <a:ext cx="3062288"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Rectangle 3"/>
          <p:cNvSpPr>
            <a:spLocks noGrp="1" noChangeArrowheads="1"/>
          </p:cNvSpPr>
          <p:nvPr>
            <p:ph type="body" sz="half" idx="1"/>
          </p:nvPr>
        </p:nvSpPr>
        <p:spPr bwMode="auto">
          <a:xfrm>
            <a:off x="395536" y="2132856"/>
            <a:ext cx="8458200" cy="4525963"/>
          </a:xfrm>
          <a:noFill/>
          <a:ln>
            <a:miter lim="800000"/>
            <a:headEnd/>
            <a:tailEnd/>
          </a:ln>
        </p:spPr>
        <p:txBody>
          <a:bodyPr vert="horz" wrap="square" lIns="91440" tIns="45720" rIns="91440" bIns="45720" numCol="1" anchor="t" anchorCtr="0" compatLnSpc="1">
            <a:prstTxWarp prst="textNoShape">
              <a:avLst/>
            </a:prstTxWarp>
          </a:bodyPr>
          <a:lstStyle/>
          <a:p>
            <a:r>
              <a:rPr lang="en-US" altLang="zh-TW" dirty="0" smtClean="0">
                <a:ea typeface="新細明體" pitchFamily="18" charset="-120"/>
              </a:rPr>
              <a:t>Example of GHPF</a:t>
            </a:r>
            <a:endParaRPr lang="en-US" altLang="zh-TW" dirty="0">
              <a:ea typeface="新細明體" pitchFamily="18" charset="-120"/>
            </a:endParaRPr>
          </a:p>
        </p:txBody>
      </p:sp>
      <p:sp>
        <p:nvSpPr>
          <p:cNvPr id="6" name="Rectangle 13"/>
          <p:cNvSpPr txBox="1">
            <a:spLocks noChangeArrowheads="1"/>
          </p:cNvSpPr>
          <p:nvPr/>
        </p:nvSpPr>
        <p:spPr>
          <a:xfrm>
            <a:off x="7042150" y="6356350"/>
            <a:ext cx="1905000" cy="45720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4D33FE8-D305-4FA5-90C1-C68C28E7B444}" type="slidenum">
              <a:rPr lang="zh-CN" altLang="en-US" sz="1400" smtClean="0">
                <a:ea typeface="+mn-ea"/>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lang="en-US" altLang="zh-CN" sz="1400" dirty="0">
              <a:ea typeface="+mn-ea"/>
            </a:endParaRPr>
          </a:p>
        </p:txBody>
      </p:sp>
      <p:sp>
        <p:nvSpPr>
          <p:cNvPr id="7" name="Rectangle 2"/>
          <p:cNvSpPr>
            <a:spLocks noGrp="1" noChangeArrowheads="1"/>
          </p:cNvSpPr>
          <p:nvPr>
            <p:ph type="title"/>
          </p:nvPr>
        </p:nvSpPr>
        <p:spPr>
          <a:xfrm>
            <a:off x="1043608" y="214313"/>
            <a:ext cx="7848872" cy="1462087"/>
          </a:xfrm>
        </p:spPr>
        <p:txBody>
          <a:bodyPr/>
          <a:lstStyle/>
          <a:p>
            <a:r>
              <a:rPr lang="en-US" altLang="zh-CN" sz="3600" dirty="0" smtClean="0"/>
              <a:t>Image Sharpening using Frequency Domain Filters</a:t>
            </a:r>
          </a:p>
        </p:txBody>
      </p:sp>
      <p:pic>
        <p:nvPicPr>
          <p:cNvPr id="721922" name="Picture 2"/>
          <p:cNvPicPr>
            <a:picLocks noChangeAspect="1" noChangeArrowheads="1"/>
          </p:cNvPicPr>
          <p:nvPr/>
        </p:nvPicPr>
        <p:blipFill>
          <a:blip r:embed="rId2" cstate="print"/>
          <a:srcRect/>
          <a:stretch>
            <a:fillRect/>
          </a:stretch>
        </p:blipFill>
        <p:spPr bwMode="auto">
          <a:xfrm>
            <a:off x="395536" y="3536776"/>
            <a:ext cx="6800850" cy="3276600"/>
          </a:xfrm>
          <a:prstGeom prst="rect">
            <a:avLst/>
          </a:prstGeom>
          <a:noFill/>
          <a:ln w="9525">
            <a:noFill/>
            <a:miter lim="800000"/>
            <a:headEnd/>
            <a:tailEnd/>
          </a:ln>
        </p:spPr>
      </p:pic>
      <p:pic>
        <p:nvPicPr>
          <p:cNvPr id="728065" name="Picture 1"/>
          <p:cNvPicPr>
            <a:picLocks noChangeAspect="1" noChangeArrowheads="1"/>
          </p:cNvPicPr>
          <p:nvPr/>
        </p:nvPicPr>
        <p:blipFill>
          <a:blip r:embed="rId3" cstate="print"/>
          <a:srcRect/>
          <a:stretch>
            <a:fillRect/>
          </a:stretch>
        </p:blipFill>
        <p:spPr bwMode="auto">
          <a:xfrm>
            <a:off x="5848300" y="1306066"/>
            <a:ext cx="2324100" cy="2266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0E7C0608-D482-41EC-BD2B-A257CAFB92E0}" type="slidenum">
              <a:rPr lang="zh-CN" altLang="en-US"/>
              <a:pPr>
                <a:defRPr/>
              </a:pPr>
              <a:t>4</a:t>
            </a:fld>
            <a:endParaRPr lang="en-US" altLang="zh-CN" dirty="0"/>
          </a:p>
        </p:txBody>
      </p:sp>
      <p:sp>
        <p:nvSpPr>
          <p:cNvPr id="21506" name="Rectangle 2"/>
          <p:cNvSpPr>
            <a:spLocks noGrp="1" noChangeArrowheads="1"/>
          </p:cNvSpPr>
          <p:nvPr>
            <p:ph type="title"/>
          </p:nvPr>
        </p:nvSpPr>
        <p:spPr>
          <a:xfrm>
            <a:off x="1150939" y="214313"/>
            <a:ext cx="7453510" cy="1462087"/>
          </a:xfrm>
        </p:spPr>
        <p:txBody>
          <a:bodyPr/>
          <a:lstStyle/>
          <a:p>
            <a:r>
              <a:rPr lang="en-US" altLang="zh-CN" sz="4000" dirty="0" smtClean="0"/>
              <a:t>Basics of filtering in the frequency domain</a:t>
            </a:r>
          </a:p>
        </p:txBody>
      </p:sp>
      <p:sp>
        <p:nvSpPr>
          <p:cNvPr id="21507" name="Rectangle 3"/>
          <p:cNvSpPr>
            <a:spLocks noGrp="1" noChangeArrowheads="1"/>
          </p:cNvSpPr>
          <p:nvPr>
            <p:ph type="body" sz="half" idx="1"/>
          </p:nvPr>
        </p:nvSpPr>
        <p:spPr>
          <a:xfrm>
            <a:off x="323528" y="1844675"/>
            <a:ext cx="7992888" cy="4608661"/>
          </a:xfrm>
        </p:spPr>
        <p:txBody>
          <a:bodyPr/>
          <a:lstStyle/>
          <a:p>
            <a:r>
              <a:rPr lang="en-US" altLang="zh-CN" dirty="0" smtClean="0"/>
              <a:t>Additional Characteristics of the Frequency Domain</a:t>
            </a:r>
          </a:p>
          <a:p>
            <a:pPr lvl="1"/>
            <a:r>
              <a:rPr lang="en-US" altLang="zh-CN" dirty="0" smtClean="0"/>
              <a:t>From </a:t>
            </a:r>
          </a:p>
          <a:p>
            <a:pPr lvl="1"/>
            <a:endParaRPr lang="en-US" altLang="zh-CN" dirty="0" smtClean="0"/>
          </a:p>
          <a:p>
            <a:pPr lvl="1">
              <a:buNone/>
            </a:pPr>
            <a:r>
              <a:rPr lang="en-US" altLang="zh-CN" dirty="0" smtClean="0"/>
              <a:t>   Each term of </a:t>
            </a:r>
            <a:r>
              <a:rPr lang="en-US" altLang="zh-CN" i="1" dirty="0" smtClean="0"/>
              <a:t>F(</a:t>
            </a:r>
            <a:r>
              <a:rPr lang="en-US" altLang="zh-CN" i="1" dirty="0" err="1" smtClean="0"/>
              <a:t>u,v</a:t>
            </a:r>
            <a:r>
              <a:rPr lang="en-US" altLang="zh-CN" i="1" dirty="0" smtClean="0"/>
              <a:t>)</a:t>
            </a:r>
            <a:r>
              <a:rPr lang="en-US" altLang="zh-CN" dirty="0" smtClean="0"/>
              <a:t> contains all values of </a:t>
            </a:r>
            <a:r>
              <a:rPr lang="en-US" altLang="zh-CN" i="1" dirty="0" smtClean="0"/>
              <a:t>f(</a:t>
            </a:r>
            <a:r>
              <a:rPr lang="en-US" altLang="zh-CN" i="1" dirty="0" err="1" smtClean="0"/>
              <a:t>x,y</a:t>
            </a:r>
            <a:r>
              <a:rPr lang="en-US" altLang="zh-CN" i="1" dirty="0" smtClean="0"/>
              <a:t>)</a:t>
            </a:r>
            <a:r>
              <a:rPr lang="en-US" altLang="zh-CN" dirty="0" smtClean="0"/>
              <a:t>, modified by the values of the exponential terms. Thus, it usually is </a:t>
            </a:r>
            <a:r>
              <a:rPr lang="en-US" altLang="zh-CN" dirty="0" smtClean="0">
                <a:solidFill>
                  <a:srgbClr val="FF0000"/>
                </a:solidFill>
              </a:rPr>
              <a:t>impossible to make direct associations</a:t>
            </a:r>
            <a:r>
              <a:rPr lang="en-US" altLang="zh-CN" dirty="0" smtClean="0"/>
              <a:t> between specific components of an image and its transform.</a:t>
            </a:r>
          </a:p>
          <a:p>
            <a:pPr lvl="1"/>
            <a:endParaRPr lang="en-US" altLang="zh-CN" dirty="0" smtClean="0"/>
          </a:p>
        </p:txBody>
      </p:sp>
      <p:graphicFrame>
        <p:nvGraphicFramePr>
          <p:cNvPr id="459777" name="Object 1"/>
          <p:cNvGraphicFramePr>
            <a:graphicFrameLocks noChangeAspect="1"/>
          </p:cNvGraphicFramePr>
          <p:nvPr/>
        </p:nvGraphicFramePr>
        <p:xfrm>
          <a:off x="2267744" y="2924944"/>
          <a:ext cx="4202112" cy="1039812"/>
        </p:xfrm>
        <a:graphic>
          <a:graphicData uri="http://schemas.openxmlformats.org/presentationml/2006/ole">
            <mc:AlternateContent xmlns:mc="http://schemas.openxmlformats.org/markup-compatibility/2006">
              <mc:Choice xmlns:v="urn:schemas-microsoft-com:vml" Requires="v">
                <p:oleObj spid="_x0000_s459781" name="Equation" r:id="rId4" imgW="2768400" imgH="685800" progId="Equation.DSMT4">
                  <p:embed/>
                </p:oleObj>
              </mc:Choice>
              <mc:Fallback>
                <p:oleObj name="Equation" r:id="rId4" imgW="2768400" imgH="685800" progId="Equation.DSMT4">
                  <p:embed/>
                  <p:pic>
                    <p:nvPicPr>
                      <p:cNvPr id="0"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7744" y="2924944"/>
                        <a:ext cx="4202112" cy="1039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Rectangle 3"/>
          <p:cNvSpPr>
            <a:spLocks noGrp="1" noChangeArrowheads="1"/>
          </p:cNvSpPr>
          <p:nvPr>
            <p:ph type="body" sz="half" idx="1"/>
          </p:nvPr>
        </p:nvSpPr>
        <p:spPr bwMode="auto">
          <a:xfrm>
            <a:off x="395536" y="1916832"/>
            <a:ext cx="8458200" cy="4525963"/>
          </a:xfrm>
          <a:noFill/>
          <a:ln>
            <a:miter lim="800000"/>
            <a:headEnd/>
            <a:tailEnd/>
          </a:ln>
        </p:spPr>
        <p:txBody>
          <a:bodyPr vert="horz" wrap="square" lIns="91440" tIns="45720" rIns="91440" bIns="45720" numCol="1" anchor="t" anchorCtr="0" compatLnSpc="1">
            <a:prstTxWarp prst="textNoShape">
              <a:avLst/>
            </a:prstTxWarp>
          </a:bodyPr>
          <a:lstStyle/>
          <a:p>
            <a:r>
              <a:rPr lang="en-US" altLang="zh-CN" sz="2800" dirty="0" smtClean="0"/>
              <a:t>Example: using </a:t>
            </a:r>
            <a:r>
              <a:rPr lang="en-US" altLang="zh-CN" sz="2800" dirty="0" err="1" smtClean="0"/>
              <a:t>highpass</a:t>
            </a:r>
            <a:r>
              <a:rPr lang="en-US" altLang="zh-CN" sz="2800" dirty="0" smtClean="0"/>
              <a:t> filtering and </a:t>
            </a:r>
            <a:r>
              <a:rPr lang="en-US" altLang="zh-CN" sz="2800" dirty="0" err="1" smtClean="0"/>
              <a:t>thresholding</a:t>
            </a:r>
            <a:r>
              <a:rPr lang="en-US" altLang="zh-CN" sz="2800" dirty="0" smtClean="0"/>
              <a:t> for image enhancement</a:t>
            </a:r>
            <a:endParaRPr lang="en-US" altLang="zh-TW" sz="2800" dirty="0">
              <a:ea typeface="新細明體" pitchFamily="18" charset="-120"/>
            </a:endParaRPr>
          </a:p>
        </p:txBody>
      </p:sp>
      <p:sp>
        <p:nvSpPr>
          <p:cNvPr id="6" name="Rectangle 13"/>
          <p:cNvSpPr txBox="1">
            <a:spLocks noChangeArrowheads="1"/>
          </p:cNvSpPr>
          <p:nvPr/>
        </p:nvSpPr>
        <p:spPr>
          <a:xfrm>
            <a:off x="7042150" y="6356350"/>
            <a:ext cx="1905000" cy="45720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4D33FE8-D305-4FA5-90C1-C68C28E7B444}" type="slidenum">
              <a:rPr lang="zh-CN" altLang="en-US" sz="1400" smtClean="0">
                <a:ea typeface="+mn-ea"/>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lang="en-US" altLang="zh-CN" sz="1400" dirty="0">
              <a:ea typeface="+mn-ea"/>
            </a:endParaRPr>
          </a:p>
        </p:txBody>
      </p:sp>
      <p:sp>
        <p:nvSpPr>
          <p:cNvPr id="7" name="Rectangle 2"/>
          <p:cNvSpPr>
            <a:spLocks noGrp="1" noChangeArrowheads="1"/>
          </p:cNvSpPr>
          <p:nvPr>
            <p:ph type="title"/>
          </p:nvPr>
        </p:nvSpPr>
        <p:spPr>
          <a:xfrm>
            <a:off x="1043608" y="214313"/>
            <a:ext cx="7848872" cy="1462087"/>
          </a:xfrm>
        </p:spPr>
        <p:txBody>
          <a:bodyPr/>
          <a:lstStyle/>
          <a:p>
            <a:r>
              <a:rPr lang="en-US" altLang="zh-CN" sz="3600" dirty="0" smtClean="0"/>
              <a:t>Image Sharpening using Frequency Domain Filters</a:t>
            </a:r>
          </a:p>
        </p:txBody>
      </p:sp>
      <p:pic>
        <p:nvPicPr>
          <p:cNvPr id="722946" name="Picture 2"/>
          <p:cNvPicPr>
            <a:picLocks noChangeAspect="1" noChangeArrowheads="1"/>
          </p:cNvPicPr>
          <p:nvPr/>
        </p:nvPicPr>
        <p:blipFill>
          <a:blip r:embed="rId2" cstate="print"/>
          <a:srcRect/>
          <a:stretch>
            <a:fillRect/>
          </a:stretch>
        </p:blipFill>
        <p:spPr bwMode="auto">
          <a:xfrm>
            <a:off x="323528" y="2852936"/>
            <a:ext cx="8296275" cy="3857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Rectangle 3"/>
          <p:cNvSpPr>
            <a:spLocks noGrp="1" noChangeArrowheads="1"/>
          </p:cNvSpPr>
          <p:nvPr>
            <p:ph type="body" sz="half" idx="1"/>
          </p:nvPr>
        </p:nvSpPr>
        <p:spPr bwMode="auto">
          <a:xfrm>
            <a:off x="395536" y="2132856"/>
            <a:ext cx="8458200" cy="4525963"/>
          </a:xfrm>
          <a:noFill/>
          <a:ln>
            <a:miter lim="800000"/>
            <a:headEnd/>
            <a:tailEnd/>
          </a:ln>
        </p:spPr>
        <p:txBody>
          <a:bodyPr vert="horz" wrap="square" lIns="91440" tIns="45720" rIns="91440" bIns="45720" numCol="1" anchor="t" anchorCtr="0" compatLnSpc="1">
            <a:prstTxWarp prst="textNoShape">
              <a:avLst/>
            </a:prstTxWarp>
          </a:bodyPr>
          <a:lstStyle/>
          <a:p>
            <a:r>
              <a:rPr lang="en-US" altLang="zh-CN" dirty="0" smtClean="0"/>
              <a:t>Recall that the definition of a 2D continuous function is given by</a:t>
            </a:r>
          </a:p>
          <a:p>
            <a:endParaRPr lang="en-US" altLang="zh-CN" dirty="0" smtClean="0"/>
          </a:p>
          <a:p>
            <a:r>
              <a:rPr lang="en-US" altLang="zh-CN" dirty="0" smtClean="0"/>
              <a:t>The </a:t>
            </a:r>
            <a:r>
              <a:rPr lang="en-US" altLang="zh-CN" dirty="0" err="1" smtClean="0"/>
              <a:t>Laplacian</a:t>
            </a:r>
            <a:r>
              <a:rPr lang="en-US" altLang="zh-CN" dirty="0" smtClean="0"/>
              <a:t> operator </a:t>
            </a:r>
          </a:p>
          <a:p>
            <a:pPr>
              <a:buNone/>
            </a:pPr>
            <a:r>
              <a:rPr lang="en-US" altLang="zh-CN" dirty="0" smtClean="0"/>
              <a:t>   can be approximated by </a:t>
            </a:r>
          </a:p>
          <a:p>
            <a:pPr>
              <a:buNone/>
            </a:pPr>
            <a:r>
              <a:rPr lang="en-US" altLang="zh-CN" dirty="0" smtClean="0"/>
              <a:t>   linear filtering with</a:t>
            </a:r>
          </a:p>
          <a:p>
            <a:pPr>
              <a:buNone/>
            </a:pPr>
            <a:r>
              <a:rPr lang="en-US" altLang="zh-CN" dirty="0" smtClean="0"/>
              <a:t>   masks shown at right </a:t>
            </a:r>
          </a:p>
          <a:p>
            <a:endParaRPr lang="en-US" altLang="zh-TW" dirty="0">
              <a:ea typeface="新細明體" pitchFamily="18" charset="-120"/>
            </a:endParaRPr>
          </a:p>
        </p:txBody>
      </p:sp>
      <p:sp>
        <p:nvSpPr>
          <p:cNvPr id="6" name="Rectangle 13"/>
          <p:cNvSpPr txBox="1">
            <a:spLocks noChangeArrowheads="1"/>
          </p:cNvSpPr>
          <p:nvPr/>
        </p:nvSpPr>
        <p:spPr>
          <a:xfrm>
            <a:off x="7042150" y="6356350"/>
            <a:ext cx="1905000" cy="45720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4D33FE8-D305-4FA5-90C1-C68C28E7B444}" type="slidenum">
              <a:rPr lang="zh-CN" altLang="en-US" sz="1400" smtClean="0">
                <a:ea typeface="+mn-ea"/>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lang="en-US" altLang="zh-CN" sz="1400" dirty="0">
              <a:ea typeface="+mn-ea"/>
            </a:endParaRPr>
          </a:p>
        </p:txBody>
      </p:sp>
      <p:sp>
        <p:nvSpPr>
          <p:cNvPr id="7" name="Rectangle 2"/>
          <p:cNvSpPr>
            <a:spLocks noGrp="1" noChangeArrowheads="1"/>
          </p:cNvSpPr>
          <p:nvPr>
            <p:ph type="title"/>
          </p:nvPr>
        </p:nvSpPr>
        <p:spPr>
          <a:xfrm>
            <a:off x="1043608" y="214313"/>
            <a:ext cx="7848872" cy="1462087"/>
          </a:xfrm>
        </p:spPr>
        <p:txBody>
          <a:bodyPr/>
          <a:lstStyle/>
          <a:p>
            <a:r>
              <a:rPr lang="en-US" altLang="zh-CN" sz="3600" dirty="0" smtClean="0"/>
              <a:t>The </a:t>
            </a:r>
            <a:r>
              <a:rPr lang="en-US" altLang="zh-CN" sz="3600" dirty="0" err="1" smtClean="0"/>
              <a:t>Laplacian</a:t>
            </a:r>
            <a:r>
              <a:rPr lang="en-US" altLang="zh-CN" sz="3600" dirty="0" smtClean="0"/>
              <a:t> in the Frequency Domain</a:t>
            </a:r>
          </a:p>
        </p:txBody>
      </p:sp>
      <p:graphicFrame>
        <p:nvGraphicFramePr>
          <p:cNvPr id="723970" name="Object 2"/>
          <p:cNvGraphicFramePr>
            <a:graphicFrameLocks noChangeAspect="1"/>
          </p:cNvGraphicFramePr>
          <p:nvPr/>
        </p:nvGraphicFramePr>
        <p:xfrm>
          <a:off x="4211960" y="2780928"/>
          <a:ext cx="3481072" cy="864096"/>
        </p:xfrm>
        <a:graphic>
          <a:graphicData uri="http://schemas.openxmlformats.org/presentationml/2006/ole">
            <mc:AlternateContent xmlns:mc="http://schemas.openxmlformats.org/markup-compatibility/2006">
              <mc:Choice xmlns:v="urn:schemas-microsoft-com:vml" Requires="v">
                <p:oleObj spid="_x0000_s723974" name="Equation" r:id="rId3" imgW="1790640" imgH="444240" progId="Equation.DSMT4">
                  <p:embed/>
                </p:oleObj>
              </mc:Choice>
              <mc:Fallback>
                <p:oleObj name="Equation" r:id="rId3" imgW="1790640" imgH="444240"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960" y="2780928"/>
                        <a:ext cx="3481072"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723971" name="Picture 3"/>
          <p:cNvPicPr>
            <a:picLocks noChangeAspect="1" noChangeArrowheads="1"/>
          </p:cNvPicPr>
          <p:nvPr/>
        </p:nvPicPr>
        <p:blipFill>
          <a:blip r:embed="rId5" cstate="print"/>
          <a:srcRect/>
          <a:stretch>
            <a:fillRect/>
          </a:stretch>
        </p:blipFill>
        <p:spPr bwMode="auto">
          <a:xfrm>
            <a:off x="4680520" y="3789040"/>
            <a:ext cx="4355976" cy="262577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Rectangle 3"/>
          <p:cNvSpPr>
            <a:spLocks noGrp="1" noChangeArrowheads="1"/>
          </p:cNvSpPr>
          <p:nvPr>
            <p:ph type="body" sz="half" idx="1"/>
          </p:nvPr>
        </p:nvSpPr>
        <p:spPr bwMode="auto">
          <a:xfrm>
            <a:off x="395536" y="2132856"/>
            <a:ext cx="8458200" cy="4525963"/>
          </a:xfrm>
          <a:noFill/>
          <a:ln>
            <a:miter lim="800000"/>
            <a:headEnd/>
            <a:tailEnd/>
          </a:ln>
        </p:spPr>
        <p:txBody>
          <a:bodyPr vert="horz" wrap="square" lIns="91440" tIns="45720" rIns="91440" bIns="45720" numCol="1" anchor="t" anchorCtr="0" compatLnSpc="1">
            <a:prstTxWarp prst="textNoShape">
              <a:avLst/>
            </a:prstTxWarp>
          </a:bodyPr>
          <a:lstStyle/>
          <a:p>
            <a:r>
              <a:rPr lang="en-US" altLang="zh-CN" sz="2800" dirty="0" smtClean="0"/>
              <a:t>We want to find the equivalent operator in the frequency domain.</a:t>
            </a:r>
          </a:p>
          <a:p>
            <a:r>
              <a:rPr lang="en-US" altLang="zh-CN" sz="2800" dirty="0" smtClean="0"/>
              <a:t>Continuous Fourier transform pair is defined</a:t>
            </a:r>
          </a:p>
          <a:p>
            <a:endParaRPr lang="en-US" altLang="zh-CN" sz="2800" i="1" dirty="0" smtClean="0"/>
          </a:p>
          <a:p>
            <a:endParaRPr lang="en-US" altLang="zh-CN" sz="2800" i="1" dirty="0" smtClean="0"/>
          </a:p>
          <a:p>
            <a:endParaRPr lang="en-US" altLang="zh-CN" sz="2800" dirty="0" smtClean="0"/>
          </a:p>
          <a:p>
            <a:r>
              <a:rPr lang="en-US" altLang="zh-CN" sz="2800" dirty="0" smtClean="0"/>
              <a:t>From the inverse FT, we can derive the following result</a:t>
            </a:r>
          </a:p>
          <a:p>
            <a:endParaRPr lang="en-US" altLang="zh-CN" sz="2800" i="1" dirty="0" smtClean="0"/>
          </a:p>
          <a:p>
            <a:endParaRPr lang="en-US" altLang="zh-CN" sz="2800" i="1" dirty="0" smtClean="0"/>
          </a:p>
          <a:p>
            <a:endParaRPr lang="en-US" altLang="zh-TW" sz="2800" dirty="0">
              <a:ea typeface="新細明體" pitchFamily="18" charset="-120"/>
            </a:endParaRPr>
          </a:p>
        </p:txBody>
      </p:sp>
      <p:sp>
        <p:nvSpPr>
          <p:cNvPr id="6" name="Rectangle 13"/>
          <p:cNvSpPr txBox="1">
            <a:spLocks noChangeArrowheads="1"/>
          </p:cNvSpPr>
          <p:nvPr/>
        </p:nvSpPr>
        <p:spPr>
          <a:xfrm>
            <a:off x="7042150" y="6356350"/>
            <a:ext cx="1905000" cy="45720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4D33FE8-D305-4FA5-90C1-C68C28E7B444}" type="slidenum">
              <a:rPr lang="zh-CN" altLang="en-US" sz="1400" smtClean="0">
                <a:ea typeface="+mn-ea"/>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lang="en-US" altLang="zh-CN" sz="1400" dirty="0">
              <a:ea typeface="+mn-ea"/>
            </a:endParaRPr>
          </a:p>
        </p:txBody>
      </p:sp>
      <p:sp>
        <p:nvSpPr>
          <p:cNvPr id="7" name="Rectangle 2"/>
          <p:cNvSpPr>
            <a:spLocks noGrp="1" noChangeArrowheads="1"/>
          </p:cNvSpPr>
          <p:nvPr>
            <p:ph type="title"/>
          </p:nvPr>
        </p:nvSpPr>
        <p:spPr>
          <a:xfrm>
            <a:off x="1043608" y="214313"/>
            <a:ext cx="7848872" cy="1462087"/>
          </a:xfrm>
        </p:spPr>
        <p:txBody>
          <a:bodyPr/>
          <a:lstStyle/>
          <a:p>
            <a:r>
              <a:rPr lang="en-US" altLang="zh-CN" sz="3600" dirty="0" smtClean="0"/>
              <a:t>The </a:t>
            </a:r>
            <a:r>
              <a:rPr lang="en-US" altLang="zh-CN" sz="3600" dirty="0" err="1" smtClean="0"/>
              <a:t>Laplacian</a:t>
            </a:r>
            <a:r>
              <a:rPr lang="en-US" altLang="zh-CN" sz="3600" dirty="0" smtClean="0"/>
              <a:t> in the Frequency Domain</a:t>
            </a:r>
          </a:p>
        </p:txBody>
      </p:sp>
      <p:pic>
        <p:nvPicPr>
          <p:cNvPr id="724994" name="Picture 2"/>
          <p:cNvPicPr>
            <a:picLocks noChangeAspect="1" noChangeArrowheads="1"/>
          </p:cNvPicPr>
          <p:nvPr/>
        </p:nvPicPr>
        <p:blipFill>
          <a:blip r:embed="rId3" cstate="print"/>
          <a:srcRect/>
          <a:stretch>
            <a:fillRect/>
          </a:stretch>
        </p:blipFill>
        <p:spPr bwMode="auto">
          <a:xfrm>
            <a:off x="1763688" y="3501008"/>
            <a:ext cx="2667000" cy="1581150"/>
          </a:xfrm>
          <a:prstGeom prst="rect">
            <a:avLst/>
          </a:prstGeom>
          <a:noFill/>
          <a:ln w="9525">
            <a:noFill/>
            <a:miter lim="800000"/>
            <a:headEnd/>
            <a:tailEnd/>
          </a:ln>
        </p:spPr>
      </p:pic>
      <p:graphicFrame>
        <p:nvGraphicFramePr>
          <p:cNvPr id="724995" name="Object 4"/>
          <p:cNvGraphicFramePr>
            <a:graphicFrameLocks noChangeAspect="1"/>
          </p:cNvGraphicFramePr>
          <p:nvPr/>
        </p:nvGraphicFramePr>
        <p:xfrm>
          <a:off x="2137519" y="5571381"/>
          <a:ext cx="3730625" cy="1169987"/>
        </p:xfrm>
        <a:graphic>
          <a:graphicData uri="http://schemas.openxmlformats.org/presentationml/2006/ole">
            <mc:AlternateContent xmlns:mc="http://schemas.openxmlformats.org/markup-compatibility/2006">
              <mc:Choice xmlns:v="urn:schemas-microsoft-com:vml" Requires="v">
                <p:oleObj spid="_x0000_s724999" name="方程式" r:id="rId4" imgW="1536480" imgH="482400" progId="Equation.3">
                  <p:embed/>
                </p:oleObj>
              </mc:Choice>
              <mc:Fallback>
                <p:oleObj name="方程式" r:id="rId4" imgW="1536480" imgH="4824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7519" y="5571381"/>
                        <a:ext cx="3730625" cy="1169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Rectangle 3"/>
          <p:cNvSpPr>
            <a:spLocks noGrp="1" noChangeArrowheads="1"/>
          </p:cNvSpPr>
          <p:nvPr>
            <p:ph type="body" sz="half" idx="1"/>
          </p:nvPr>
        </p:nvSpPr>
        <p:spPr bwMode="auto">
          <a:xfrm>
            <a:off x="395536" y="2132856"/>
            <a:ext cx="8458200" cy="4525963"/>
          </a:xfrm>
          <a:noFill/>
          <a:ln>
            <a:miter lim="800000"/>
            <a:headEnd/>
            <a:tailEnd/>
          </a:ln>
        </p:spPr>
        <p:txBody>
          <a:bodyPr vert="horz" wrap="square" lIns="91440" tIns="45720" rIns="91440" bIns="45720" numCol="1" anchor="t" anchorCtr="0" compatLnSpc="1">
            <a:prstTxWarp prst="textNoShape">
              <a:avLst/>
            </a:prstTxWarp>
          </a:bodyPr>
          <a:lstStyle/>
          <a:p>
            <a:r>
              <a:rPr lang="en-US" altLang="zh-CN" sz="2800" dirty="0" smtClean="0"/>
              <a:t>From the result of the previous slide, it follows that </a:t>
            </a:r>
          </a:p>
          <a:p>
            <a:endParaRPr lang="en-US" altLang="zh-CN" sz="2800" i="1" dirty="0" smtClean="0"/>
          </a:p>
          <a:p>
            <a:endParaRPr lang="en-US" altLang="zh-CN" sz="2800" dirty="0" smtClean="0"/>
          </a:p>
          <a:p>
            <a:endParaRPr lang="en-US" altLang="zh-CN" sz="2800" dirty="0" smtClean="0"/>
          </a:p>
          <a:p>
            <a:r>
              <a:rPr lang="en-US" altLang="zh-CN" sz="2800" dirty="0" smtClean="0"/>
              <a:t>The </a:t>
            </a:r>
            <a:r>
              <a:rPr lang="en-US" altLang="zh-CN" sz="2800" dirty="0" err="1" smtClean="0"/>
              <a:t>Laplacian</a:t>
            </a:r>
            <a:r>
              <a:rPr lang="en-US" altLang="zh-CN" sz="2800" dirty="0" smtClean="0"/>
              <a:t> can be implemented in the frequency domain using the filter</a:t>
            </a:r>
          </a:p>
          <a:p>
            <a:endParaRPr lang="en-US" altLang="zh-CN" sz="2800" i="1" dirty="0" smtClean="0"/>
          </a:p>
          <a:p>
            <a:pPr>
              <a:buNone/>
            </a:pPr>
            <a:r>
              <a:rPr lang="en-US" altLang="zh-CN" sz="2800" i="1" dirty="0" smtClean="0"/>
              <a:t>    </a:t>
            </a:r>
            <a:endParaRPr lang="en-US" altLang="zh-TW" sz="2800" dirty="0">
              <a:ea typeface="新細明體" pitchFamily="18" charset="-120"/>
            </a:endParaRPr>
          </a:p>
        </p:txBody>
      </p:sp>
      <p:sp>
        <p:nvSpPr>
          <p:cNvPr id="6" name="Rectangle 13"/>
          <p:cNvSpPr txBox="1">
            <a:spLocks noChangeArrowheads="1"/>
          </p:cNvSpPr>
          <p:nvPr/>
        </p:nvSpPr>
        <p:spPr>
          <a:xfrm>
            <a:off x="7042150" y="6356350"/>
            <a:ext cx="1905000" cy="45720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4D33FE8-D305-4FA5-90C1-C68C28E7B444}" type="slidenum">
              <a:rPr lang="zh-CN" altLang="en-US" sz="1400" smtClean="0">
                <a:ea typeface="+mn-ea"/>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lang="en-US" altLang="zh-CN" sz="1400" dirty="0">
              <a:ea typeface="+mn-ea"/>
            </a:endParaRPr>
          </a:p>
        </p:txBody>
      </p:sp>
      <p:sp>
        <p:nvSpPr>
          <p:cNvPr id="7" name="Rectangle 2"/>
          <p:cNvSpPr>
            <a:spLocks noGrp="1" noChangeArrowheads="1"/>
          </p:cNvSpPr>
          <p:nvPr>
            <p:ph type="title"/>
          </p:nvPr>
        </p:nvSpPr>
        <p:spPr>
          <a:xfrm>
            <a:off x="1043608" y="214313"/>
            <a:ext cx="7848872" cy="1462087"/>
          </a:xfrm>
        </p:spPr>
        <p:txBody>
          <a:bodyPr/>
          <a:lstStyle/>
          <a:p>
            <a:r>
              <a:rPr lang="en-US" altLang="zh-CN" sz="3600" dirty="0" smtClean="0"/>
              <a:t>The </a:t>
            </a:r>
            <a:r>
              <a:rPr lang="en-US" altLang="zh-CN" sz="3600" dirty="0" err="1" smtClean="0"/>
              <a:t>Laplacian</a:t>
            </a:r>
            <a:r>
              <a:rPr lang="en-US" altLang="zh-CN" sz="3600" dirty="0" smtClean="0"/>
              <a:t> in the Frequency Domain</a:t>
            </a:r>
          </a:p>
        </p:txBody>
      </p:sp>
      <p:pic>
        <p:nvPicPr>
          <p:cNvPr id="726018" name="Picture 2"/>
          <p:cNvPicPr>
            <a:picLocks noChangeAspect="1" noChangeArrowheads="1"/>
          </p:cNvPicPr>
          <p:nvPr/>
        </p:nvPicPr>
        <p:blipFill>
          <a:blip r:embed="rId3" cstate="print"/>
          <a:srcRect/>
          <a:stretch>
            <a:fillRect/>
          </a:stretch>
        </p:blipFill>
        <p:spPr bwMode="auto">
          <a:xfrm>
            <a:off x="1187624" y="2636912"/>
            <a:ext cx="6372040" cy="1338833"/>
          </a:xfrm>
          <a:prstGeom prst="rect">
            <a:avLst/>
          </a:prstGeom>
          <a:noFill/>
          <a:ln w="9525">
            <a:noFill/>
            <a:miter lim="800000"/>
            <a:headEnd/>
            <a:tailEnd/>
          </a:ln>
        </p:spPr>
      </p:pic>
      <p:graphicFrame>
        <p:nvGraphicFramePr>
          <p:cNvPr id="9" name="对象 8"/>
          <p:cNvGraphicFramePr>
            <a:graphicFrameLocks noChangeAspect="1"/>
          </p:cNvGraphicFramePr>
          <p:nvPr/>
        </p:nvGraphicFramePr>
        <p:xfrm>
          <a:off x="2276475" y="5229225"/>
          <a:ext cx="3798888" cy="584200"/>
        </p:xfrm>
        <a:graphic>
          <a:graphicData uri="http://schemas.openxmlformats.org/presentationml/2006/ole">
            <mc:AlternateContent xmlns:mc="http://schemas.openxmlformats.org/markup-compatibility/2006">
              <mc:Choice xmlns:v="urn:schemas-microsoft-com:vml" Requires="v">
                <p:oleObj spid="_x0000_s726023" name="Equation" r:id="rId4" imgW="1485720" imgH="228600" progId="Equation.DSMT4">
                  <p:embed/>
                </p:oleObj>
              </mc:Choice>
              <mc:Fallback>
                <p:oleObj name="Equation" r:id="rId4" imgW="1485720" imgH="228600" progId="Equation.DSMT4">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6475" y="5229225"/>
                        <a:ext cx="3798888" cy="58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Rectangle 3"/>
          <p:cNvSpPr>
            <a:spLocks noGrp="1" noChangeArrowheads="1"/>
          </p:cNvSpPr>
          <p:nvPr>
            <p:ph type="body" sz="half" idx="1"/>
          </p:nvPr>
        </p:nvSpPr>
        <p:spPr bwMode="auto">
          <a:xfrm>
            <a:off x="395536" y="1844824"/>
            <a:ext cx="8568952" cy="5013176"/>
          </a:xfrm>
          <a:noFill/>
          <a:ln>
            <a:miter lim="800000"/>
            <a:headEnd/>
            <a:tailEnd/>
          </a:ln>
        </p:spPr>
        <p:txBody>
          <a:bodyPr vert="horz" wrap="square" lIns="91440" tIns="45720" rIns="91440" bIns="45720" numCol="1" anchor="t" anchorCtr="0" compatLnSpc="1">
            <a:prstTxWarp prst="textNoShape">
              <a:avLst/>
            </a:prstTxWarp>
          </a:bodyPr>
          <a:lstStyle/>
          <a:p>
            <a:r>
              <a:rPr lang="en-US" altLang="zh-CN" sz="2800" dirty="0" smtClean="0"/>
              <a:t>If </a:t>
            </a:r>
            <a:r>
              <a:rPr lang="en-US" altLang="zh-CN" sz="2800" i="1" dirty="0" smtClean="0"/>
              <a:t>f</a:t>
            </a:r>
            <a:r>
              <a:rPr lang="en-US" altLang="zh-CN" sz="2800" dirty="0" smtClean="0"/>
              <a:t> (and </a:t>
            </a:r>
            <a:r>
              <a:rPr lang="en-US" altLang="zh-CN" sz="2800" i="1" dirty="0" smtClean="0"/>
              <a:t>F</a:t>
            </a:r>
            <a:r>
              <a:rPr lang="en-US" altLang="zh-CN" sz="2800" dirty="0" smtClean="0"/>
              <a:t>) are of size </a:t>
            </a:r>
            <a:r>
              <a:rPr lang="en-US" altLang="zh-CN" sz="2800" i="1" dirty="0" err="1" smtClean="0"/>
              <a:t>M×N</a:t>
            </a:r>
            <a:r>
              <a:rPr lang="en-US" altLang="zh-CN" sz="2800" dirty="0" err="1" smtClean="0"/>
              <a:t>,this</a:t>
            </a:r>
            <a:r>
              <a:rPr lang="en-US" altLang="zh-CN" sz="2800" dirty="0" smtClean="0"/>
              <a:t> operation shift the center transform so that (</a:t>
            </a:r>
            <a:r>
              <a:rPr lang="en-US" altLang="zh-CN" sz="2800" dirty="0" err="1" smtClean="0"/>
              <a:t>u,v</a:t>
            </a:r>
            <a:r>
              <a:rPr lang="en-US" altLang="zh-CN" sz="2800" dirty="0" smtClean="0"/>
              <a:t>)=(0,0) is at point (</a:t>
            </a:r>
            <a:r>
              <a:rPr lang="en-US" altLang="zh-CN" sz="2800" i="1" dirty="0" smtClean="0"/>
              <a:t>M/2</a:t>
            </a:r>
            <a:r>
              <a:rPr lang="en-US" altLang="zh-CN" sz="2800" dirty="0" smtClean="0"/>
              <a:t>, </a:t>
            </a:r>
            <a:r>
              <a:rPr lang="en-US" altLang="zh-CN" sz="2800" i="1" dirty="0" smtClean="0"/>
              <a:t>N/2</a:t>
            </a:r>
            <a:r>
              <a:rPr lang="en-US" altLang="zh-CN" sz="2800" dirty="0" smtClean="0"/>
              <a:t>) in the frequency rectangle. The filter function is rewritten: </a:t>
            </a:r>
          </a:p>
          <a:p>
            <a:endParaRPr lang="en-US" altLang="zh-TW" sz="2800" dirty="0" smtClean="0">
              <a:ea typeface="新細明體" pitchFamily="18" charset="-120"/>
            </a:endParaRPr>
          </a:p>
          <a:p>
            <a:r>
              <a:rPr lang="en-US" altLang="zh-CN" sz="2800" dirty="0" smtClean="0"/>
              <a:t>The </a:t>
            </a:r>
            <a:r>
              <a:rPr lang="en-US" altLang="zh-CN" sz="2800" dirty="0" err="1" smtClean="0"/>
              <a:t>Laplacian</a:t>
            </a:r>
            <a:r>
              <a:rPr lang="en-US" altLang="zh-CN" sz="2800" dirty="0" smtClean="0"/>
              <a:t> image is obtained by:</a:t>
            </a:r>
          </a:p>
          <a:p>
            <a:endParaRPr lang="en-US" altLang="zh-CN" sz="2800" dirty="0" smtClean="0"/>
          </a:p>
          <a:p>
            <a:r>
              <a:rPr lang="en-US" altLang="zh-CN" sz="2800" dirty="0" err="1" smtClean="0"/>
              <a:t>Enchancement</a:t>
            </a:r>
            <a:r>
              <a:rPr lang="en-US" altLang="zh-CN" sz="2800" dirty="0" smtClean="0"/>
              <a:t> of the image is achieved using (</a:t>
            </a:r>
            <a:r>
              <a:rPr lang="en-US" altLang="zh-CN" sz="2800" i="1" dirty="0" smtClean="0"/>
              <a:t>H(</a:t>
            </a:r>
            <a:r>
              <a:rPr lang="en-US" altLang="zh-CN" sz="2800" i="1" dirty="0" err="1" smtClean="0"/>
              <a:t>u,v</a:t>
            </a:r>
            <a:r>
              <a:rPr lang="en-US" altLang="zh-CN" sz="2800" i="1" dirty="0" smtClean="0"/>
              <a:t>) is </a:t>
            </a:r>
            <a:r>
              <a:rPr lang="en-US" altLang="zh-CN" sz="2800" dirty="0" smtClean="0"/>
              <a:t> negative):</a:t>
            </a:r>
            <a:endParaRPr lang="en-US" altLang="zh-TW" sz="2800" dirty="0">
              <a:ea typeface="新細明體" pitchFamily="18" charset="-120"/>
            </a:endParaRPr>
          </a:p>
        </p:txBody>
      </p:sp>
      <p:sp>
        <p:nvSpPr>
          <p:cNvPr id="6" name="Rectangle 13"/>
          <p:cNvSpPr txBox="1">
            <a:spLocks noChangeArrowheads="1"/>
          </p:cNvSpPr>
          <p:nvPr/>
        </p:nvSpPr>
        <p:spPr>
          <a:xfrm>
            <a:off x="7042150" y="6356350"/>
            <a:ext cx="1905000" cy="45720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4D33FE8-D305-4FA5-90C1-C68C28E7B444}" type="slidenum">
              <a:rPr lang="zh-CN" altLang="en-US" sz="1400" smtClean="0">
                <a:ea typeface="+mn-ea"/>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lang="en-US" altLang="zh-CN" sz="1400" dirty="0">
              <a:ea typeface="+mn-ea"/>
            </a:endParaRPr>
          </a:p>
        </p:txBody>
      </p:sp>
      <p:sp>
        <p:nvSpPr>
          <p:cNvPr id="7" name="Rectangle 2"/>
          <p:cNvSpPr>
            <a:spLocks noGrp="1" noChangeArrowheads="1"/>
          </p:cNvSpPr>
          <p:nvPr>
            <p:ph type="title"/>
          </p:nvPr>
        </p:nvSpPr>
        <p:spPr>
          <a:xfrm>
            <a:off x="1043608" y="214313"/>
            <a:ext cx="7848872" cy="1462087"/>
          </a:xfrm>
        </p:spPr>
        <p:txBody>
          <a:bodyPr/>
          <a:lstStyle/>
          <a:p>
            <a:r>
              <a:rPr lang="en-US" altLang="zh-CN" sz="3600" dirty="0" smtClean="0"/>
              <a:t>The </a:t>
            </a:r>
            <a:r>
              <a:rPr lang="en-US" altLang="zh-CN" sz="3600" dirty="0" err="1" smtClean="0"/>
              <a:t>Laplacian</a:t>
            </a:r>
            <a:r>
              <a:rPr lang="en-US" altLang="zh-CN" sz="3600" dirty="0" smtClean="0"/>
              <a:t> in the Frequency Domain</a:t>
            </a:r>
          </a:p>
        </p:txBody>
      </p:sp>
      <p:graphicFrame>
        <p:nvGraphicFramePr>
          <p:cNvPr id="737281" name="Object 1"/>
          <p:cNvGraphicFramePr>
            <a:graphicFrameLocks noChangeAspect="1"/>
          </p:cNvGraphicFramePr>
          <p:nvPr/>
        </p:nvGraphicFramePr>
        <p:xfrm>
          <a:off x="904875" y="3573016"/>
          <a:ext cx="7550150" cy="584200"/>
        </p:xfrm>
        <a:graphic>
          <a:graphicData uri="http://schemas.openxmlformats.org/presentationml/2006/ole">
            <mc:AlternateContent xmlns:mc="http://schemas.openxmlformats.org/markup-compatibility/2006">
              <mc:Choice xmlns:v="urn:schemas-microsoft-com:vml" Requires="v">
                <p:oleObj spid="_x0000_s737285" name="Equation" r:id="rId3" imgW="3606480" imgH="279360" progId="Equation.DSMT4">
                  <p:embed/>
                </p:oleObj>
              </mc:Choice>
              <mc:Fallback>
                <p:oleObj name="Equation" r:id="rId3" imgW="3606480" imgH="279360" progId="Equation.DSMT4">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875" y="3573016"/>
                        <a:ext cx="7550150" cy="58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37282" name="Picture 2"/>
          <p:cNvPicPr>
            <a:picLocks noChangeAspect="1" noChangeArrowheads="1"/>
          </p:cNvPicPr>
          <p:nvPr/>
        </p:nvPicPr>
        <p:blipFill>
          <a:blip r:embed="rId5" cstate="print"/>
          <a:srcRect/>
          <a:stretch>
            <a:fillRect/>
          </a:stretch>
        </p:blipFill>
        <p:spPr bwMode="auto">
          <a:xfrm>
            <a:off x="1403648" y="4581128"/>
            <a:ext cx="4262874" cy="576064"/>
          </a:xfrm>
          <a:prstGeom prst="rect">
            <a:avLst/>
          </a:prstGeom>
          <a:noFill/>
          <a:ln w="9525">
            <a:noFill/>
            <a:miter lim="800000"/>
            <a:headEnd/>
            <a:tailEnd/>
          </a:ln>
        </p:spPr>
      </p:pic>
      <p:pic>
        <p:nvPicPr>
          <p:cNvPr id="737283" name="Picture 3"/>
          <p:cNvPicPr>
            <a:picLocks noChangeAspect="1" noChangeArrowheads="1"/>
          </p:cNvPicPr>
          <p:nvPr/>
        </p:nvPicPr>
        <p:blipFill>
          <a:blip r:embed="rId6" cstate="print"/>
          <a:srcRect/>
          <a:stretch>
            <a:fillRect/>
          </a:stretch>
        </p:blipFill>
        <p:spPr bwMode="auto">
          <a:xfrm>
            <a:off x="2627784" y="5733256"/>
            <a:ext cx="4130800" cy="57606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Rectangle 3"/>
          <p:cNvSpPr>
            <a:spLocks noGrp="1" noChangeArrowheads="1"/>
          </p:cNvSpPr>
          <p:nvPr>
            <p:ph type="body" sz="half" idx="1"/>
          </p:nvPr>
        </p:nvSpPr>
        <p:spPr bwMode="auto">
          <a:xfrm>
            <a:off x="395536" y="2132856"/>
            <a:ext cx="8458200" cy="4525963"/>
          </a:xfrm>
          <a:noFill/>
          <a:ln>
            <a:miter lim="800000"/>
            <a:headEnd/>
            <a:tailEnd/>
          </a:ln>
        </p:spPr>
        <p:txBody>
          <a:bodyPr vert="horz" wrap="square" lIns="91440" tIns="45720" rIns="91440" bIns="45720" numCol="1" anchor="t" anchorCtr="0" compatLnSpc="1">
            <a:prstTxWarp prst="textNoShape">
              <a:avLst/>
            </a:prstTxWarp>
          </a:bodyPr>
          <a:lstStyle/>
          <a:p>
            <a:endParaRPr lang="en-US" altLang="zh-TW" dirty="0">
              <a:ea typeface="新細明體" pitchFamily="18" charset="-120"/>
            </a:endParaRPr>
          </a:p>
        </p:txBody>
      </p:sp>
      <p:sp>
        <p:nvSpPr>
          <p:cNvPr id="6" name="Rectangle 13"/>
          <p:cNvSpPr txBox="1">
            <a:spLocks noChangeArrowheads="1"/>
          </p:cNvSpPr>
          <p:nvPr/>
        </p:nvSpPr>
        <p:spPr>
          <a:xfrm>
            <a:off x="7042150" y="6356350"/>
            <a:ext cx="1905000" cy="45720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4D33FE8-D305-4FA5-90C1-C68C28E7B444}" type="slidenum">
              <a:rPr lang="zh-CN" altLang="en-US" sz="1400" smtClean="0">
                <a:ea typeface="+mn-ea"/>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lang="en-US" altLang="zh-CN" sz="1400" dirty="0">
              <a:ea typeface="+mn-ea"/>
            </a:endParaRPr>
          </a:p>
        </p:txBody>
      </p:sp>
      <p:sp>
        <p:nvSpPr>
          <p:cNvPr id="7" name="Rectangle 2"/>
          <p:cNvSpPr>
            <a:spLocks noGrp="1" noChangeArrowheads="1"/>
          </p:cNvSpPr>
          <p:nvPr>
            <p:ph type="title"/>
          </p:nvPr>
        </p:nvSpPr>
        <p:spPr>
          <a:xfrm>
            <a:off x="1043608" y="214313"/>
            <a:ext cx="7848872" cy="1462087"/>
          </a:xfrm>
        </p:spPr>
        <p:txBody>
          <a:bodyPr/>
          <a:lstStyle/>
          <a:p>
            <a:r>
              <a:rPr lang="en-US" altLang="zh-CN" sz="3600" dirty="0" smtClean="0"/>
              <a:t>The </a:t>
            </a:r>
            <a:r>
              <a:rPr lang="en-US" altLang="zh-CN" sz="3600" dirty="0" err="1" smtClean="0"/>
              <a:t>Laplacian</a:t>
            </a:r>
            <a:r>
              <a:rPr lang="en-US" altLang="zh-CN" sz="3600" dirty="0" smtClean="0"/>
              <a:t> in the Frequency Domain</a:t>
            </a:r>
          </a:p>
        </p:txBody>
      </p:sp>
      <p:pic>
        <p:nvPicPr>
          <p:cNvPr id="10" name="Picture 2"/>
          <p:cNvPicPr>
            <a:picLocks noChangeAspect="1" noChangeArrowheads="1"/>
          </p:cNvPicPr>
          <p:nvPr/>
        </p:nvPicPr>
        <p:blipFill>
          <a:blip r:embed="rId2" cstate="print"/>
          <a:srcRect/>
          <a:stretch>
            <a:fillRect/>
          </a:stretch>
        </p:blipFill>
        <p:spPr bwMode="auto">
          <a:xfrm>
            <a:off x="395536" y="2708920"/>
            <a:ext cx="6753209" cy="3895175"/>
          </a:xfrm>
          <a:prstGeom prst="rect">
            <a:avLst/>
          </a:prstGeom>
          <a:noFill/>
          <a:ln w="9525">
            <a:noFill/>
            <a:miter lim="800000"/>
            <a:headEnd/>
            <a:tailEnd/>
          </a:ln>
          <a:effectLst/>
        </p:spPr>
      </p:pic>
      <p:pic>
        <p:nvPicPr>
          <p:cNvPr id="11" name="Picture 3"/>
          <p:cNvPicPr>
            <a:picLocks noChangeAspect="1" noChangeArrowheads="1"/>
          </p:cNvPicPr>
          <p:nvPr/>
        </p:nvPicPr>
        <p:blipFill>
          <a:blip r:embed="rId3" cstate="print"/>
          <a:srcRect/>
          <a:stretch>
            <a:fillRect/>
          </a:stretch>
        </p:blipFill>
        <p:spPr bwMode="auto">
          <a:xfrm>
            <a:off x="7164288" y="2852936"/>
            <a:ext cx="1577340" cy="2286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Rectangle 3"/>
          <p:cNvSpPr>
            <a:spLocks noGrp="1" noChangeArrowheads="1"/>
          </p:cNvSpPr>
          <p:nvPr>
            <p:ph type="body" sz="half" idx="1"/>
          </p:nvPr>
        </p:nvSpPr>
        <p:spPr bwMode="auto">
          <a:xfrm>
            <a:off x="395536" y="1988840"/>
            <a:ext cx="8458200" cy="4669979"/>
          </a:xfrm>
          <a:noFill/>
          <a:ln>
            <a:miter lim="800000"/>
            <a:headEnd/>
            <a:tailEnd/>
          </a:ln>
        </p:spPr>
        <p:txBody>
          <a:bodyPr vert="horz" wrap="square" lIns="91440" tIns="45720" rIns="91440" bIns="45720" numCol="1" anchor="t" anchorCtr="0" compatLnSpc="1">
            <a:prstTxWarp prst="textNoShape">
              <a:avLst/>
            </a:prstTxWarp>
          </a:bodyPr>
          <a:lstStyle/>
          <a:p>
            <a:r>
              <a:rPr lang="en-US" altLang="zh-CN" dirty="0" smtClean="0"/>
              <a:t>Concept: sharpen images by subtracting an </a:t>
            </a:r>
            <a:r>
              <a:rPr lang="en-US" altLang="zh-CN" dirty="0" err="1" smtClean="0"/>
              <a:t>unsharp</a:t>
            </a:r>
            <a:r>
              <a:rPr lang="en-US" altLang="zh-CN" dirty="0" smtClean="0"/>
              <a:t> image from the original. The difference is the mask, which is given by </a:t>
            </a:r>
          </a:p>
          <a:p>
            <a:endParaRPr lang="en-US" altLang="zh-CN" dirty="0" smtClean="0"/>
          </a:p>
          <a:p>
            <a:endParaRPr lang="en-US" altLang="zh-CN" dirty="0" smtClean="0"/>
          </a:p>
          <a:p>
            <a:endParaRPr lang="en-US" altLang="zh-CN" dirty="0" smtClean="0"/>
          </a:p>
          <a:p>
            <a:endParaRPr lang="en-US" altLang="zh-CN" dirty="0" smtClean="0"/>
          </a:p>
          <a:p>
            <a:pPr>
              <a:buNone/>
            </a:pPr>
            <a:endParaRPr lang="en-US" altLang="zh-TW" dirty="0">
              <a:ea typeface="新細明體" pitchFamily="18" charset="-120"/>
            </a:endParaRPr>
          </a:p>
        </p:txBody>
      </p:sp>
      <p:sp>
        <p:nvSpPr>
          <p:cNvPr id="6" name="Rectangle 13"/>
          <p:cNvSpPr txBox="1">
            <a:spLocks noChangeArrowheads="1"/>
          </p:cNvSpPr>
          <p:nvPr/>
        </p:nvSpPr>
        <p:spPr>
          <a:xfrm>
            <a:off x="7042150" y="6356350"/>
            <a:ext cx="1905000" cy="45720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4D33FE8-D305-4FA5-90C1-C68C28E7B444}" type="slidenum">
              <a:rPr lang="zh-CN" altLang="en-US" sz="1400" smtClean="0">
                <a:ea typeface="+mn-ea"/>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lang="en-US" altLang="zh-CN" sz="1400" dirty="0">
              <a:ea typeface="+mn-ea"/>
            </a:endParaRPr>
          </a:p>
        </p:txBody>
      </p:sp>
      <p:sp>
        <p:nvSpPr>
          <p:cNvPr id="7" name="Rectangle 2"/>
          <p:cNvSpPr>
            <a:spLocks noGrp="1" noChangeArrowheads="1"/>
          </p:cNvSpPr>
          <p:nvPr>
            <p:ph type="title"/>
          </p:nvPr>
        </p:nvSpPr>
        <p:spPr>
          <a:xfrm>
            <a:off x="1043608" y="214313"/>
            <a:ext cx="7848872" cy="1462087"/>
          </a:xfrm>
        </p:spPr>
        <p:txBody>
          <a:bodyPr/>
          <a:lstStyle/>
          <a:p>
            <a:r>
              <a:rPr lang="en-US" altLang="zh-CN" sz="3200" dirty="0" err="1" smtClean="0"/>
              <a:t>Unsharp</a:t>
            </a:r>
            <a:r>
              <a:rPr lang="en-US" altLang="zh-CN" sz="3200" dirty="0" smtClean="0"/>
              <a:t> Masking, </a:t>
            </a:r>
            <a:r>
              <a:rPr lang="en-US" altLang="zh-CN" sz="3200" dirty="0" err="1" smtClean="0"/>
              <a:t>Highboost</a:t>
            </a:r>
            <a:r>
              <a:rPr lang="en-US" altLang="zh-CN" sz="3200" dirty="0" smtClean="0"/>
              <a:t> Filtering and High-Frequency-Emphasis Filtering</a:t>
            </a:r>
          </a:p>
        </p:txBody>
      </p:sp>
      <p:pic>
        <p:nvPicPr>
          <p:cNvPr id="735233" name="Picture 1"/>
          <p:cNvPicPr>
            <a:picLocks noChangeAspect="1" noChangeArrowheads="1"/>
          </p:cNvPicPr>
          <p:nvPr/>
        </p:nvPicPr>
        <p:blipFill>
          <a:blip r:embed="rId2" cstate="print"/>
          <a:srcRect/>
          <a:stretch>
            <a:fillRect/>
          </a:stretch>
        </p:blipFill>
        <p:spPr bwMode="auto">
          <a:xfrm>
            <a:off x="1115616" y="3789040"/>
            <a:ext cx="6469425" cy="208823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Rectangle 3"/>
          <p:cNvSpPr>
            <a:spLocks noGrp="1" noChangeArrowheads="1"/>
          </p:cNvSpPr>
          <p:nvPr>
            <p:ph type="body" sz="half" idx="1"/>
          </p:nvPr>
        </p:nvSpPr>
        <p:spPr bwMode="auto">
          <a:xfrm>
            <a:off x="395536" y="1988840"/>
            <a:ext cx="8458200" cy="4669979"/>
          </a:xfrm>
          <a:noFill/>
          <a:ln>
            <a:miter lim="800000"/>
            <a:headEnd/>
            <a:tailEnd/>
          </a:ln>
        </p:spPr>
        <p:txBody>
          <a:bodyPr vert="horz" wrap="square" lIns="91440" tIns="45720" rIns="91440" bIns="45720" numCol="1" anchor="t" anchorCtr="0" compatLnSpc="1">
            <a:prstTxWarp prst="textNoShape">
              <a:avLst/>
            </a:prstTxWarp>
          </a:bodyPr>
          <a:lstStyle/>
          <a:p>
            <a:r>
              <a:rPr lang="en-US" altLang="zh-CN" sz="2800" dirty="0" smtClean="0"/>
              <a:t>then, the output image is</a:t>
            </a:r>
          </a:p>
          <a:p>
            <a:endParaRPr lang="en-US" altLang="zh-TW" sz="2800" dirty="0" smtClean="0">
              <a:ea typeface="新細明體" pitchFamily="18" charset="-120"/>
            </a:endParaRPr>
          </a:p>
          <a:p>
            <a:endParaRPr lang="en-US" altLang="zh-TW" sz="2800" dirty="0" smtClean="0">
              <a:ea typeface="新細明體" pitchFamily="18" charset="-120"/>
            </a:endParaRPr>
          </a:p>
          <a:p>
            <a:pPr>
              <a:buNone/>
            </a:pPr>
            <a:r>
              <a:rPr lang="en-US" altLang="zh-TW" sz="2800" dirty="0" smtClean="0">
                <a:ea typeface="新細明體" pitchFamily="18" charset="-120"/>
              </a:rPr>
              <a:t>     The expression is </a:t>
            </a:r>
            <a:r>
              <a:rPr lang="en-US" altLang="zh-TW" sz="2800" dirty="0" err="1" smtClean="0">
                <a:ea typeface="新細明體" pitchFamily="18" charset="-120"/>
              </a:rPr>
              <a:t>unsharp</a:t>
            </a:r>
            <a:r>
              <a:rPr lang="en-US" altLang="zh-TW" sz="2800" dirty="0" smtClean="0">
                <a:ea typeface="新細明體" pitchFamily="18" charset="-120"/>
              </a:rPr>
              <a:t> masking  when k=1</a:t>
            </a:r>
          </a:p>
          <a:p>
            <a:pPr>
              <a:buNone/>
            </a:pPr>
            <a:r>
              <a:rPr lang="en-US" altLang="zh-TW" sz="2800" dirty="0" smtClean="0">
                <a:ea typeface="新細明體" pitchFamily="18" charset="-120"/>
              </a:rPr>
              <a:t>                             </a:t>
            </a:r>
            <a:r>
              <a:rPr lang="en-US" altLang="zh-TW" sz="2800" dirty="0" err="1" smtClean="0">
                <a:ea typeface="新細明體" pitchFamily="18" charset="-120"/>
              </a:rPr>
              <a:t>highboost</a:t>
            </a:r>
            <a:r>
              <a:rPr lang="en-US" altLang="zh-TW" sz="2800" dirty="0" smtClean="0">
                <a:ea typeface="新細明體" pitchFamily="18" charset="-120"/>
              </a:rPr>
              <a:t> filtering when k&gt;1</a:t>
            </a:r>
          </a:p>
          <a:p>
            <a:r>
              <a:rPr lang="en-US" altLang="zh-CN" sz="2800" dirty="0" smtClean="0"/>
              <a:t>Expressed in terms of frequency domain computations involving a </a:t>
            </a:r>
            <a:r>
              <a:rPr lang="en-US" altLang="zh-CN" sz="2800" dirty="0" err="1" smtClean="0"/>
              <a:t>lowpass</a:t>
            </a:r>
            <a:r>
              <a:rPr lang="en-US" altLang="zh-CN" sz="2800" dirty="0" smtClean="0"/>
              <a:t> filter:</a:t>
            </a:r>
            <a:endParaRPr lang="en-US" altLang="zh-TW" sz="2800" dirty="0" smtClean="0">
              <a:ea typeface="新細明體" pitchFamily="18" charset="-120"/>
            </a:endParaRPr>
          </a:p>
          <a:p>
            <a:endParaRPr lang="en-US" altLang="zh-TW" sz="2800" dirty="0">
              <a:ea typeface="新細明體" pitchFamily="18" charset="-120"/>
            </a:endParaRPr>
          </a:p>
        </p:txBody>
      </p:sp>
      <p:sp>
        <p:nvSpPr>
          <p:cNvPr id="6" name="Rectangle 13"/>
          <p:cNvSpPr txBox="1">
            <a:spLocks noChangeArrowheads="1"/>
          </p:cNvSpPr>
          <p:nvPr/>
        </p:nvSpPr>
        <p:spPr>
          <a:xfrm>
            <a:off x="7042150" y="6356350"/>
            <a:ext cx="1905000" cy="45720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4D33FE8-D305-4FA5-90C1-C68C28E7B444}" type="slidenum">
              <a:rPr lang="zh-CN" altLang="en-US" sz="1400" smtClean="0">
                <a:ea typeface="+mn-ea"/>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lang="en-US" altLang="zh-CN" sz="1400" dirty="0">
              <a:ea typeface="+mn-ea"/>
            </a:endParaRPr>
          </a:p>
        </p:txBody>
      </p:sp>
      <p:sp>
        <p:nvSpPr>
          <p:cNvPr id="7" name="Rectangle 2"/>
          <p:cNvSpPr>
            <a:spLocks noGrp="1" noChangeArrowheads="1"/>
          </p:cNvSpPr>
          <p:nvPr>
            <p:ph type="title"/>
          </p:nvPr>
        </p:nvSpPr>
        <p:spPr>
          <a:xfrm>
            <a:off x="1043608" y="214313"/>
            <a:ext cx="7848872" cy="1462087"/>
          </a:xfrm>
        </p:spPr>
        <p:txBody>
          <a:bodyPr/>
          <a:lstStyle/>
          <a:p>
            <a:r>
              <a:rPr lang="en-US" altLang="zh-CN" sz="3200" dirty="0" err="1" smtClean="0"/>
              <a:t>Unsharp</a:t>
            </a:r>
            <a:r>
              <a:rPr lang="en-US" altLang="zh-CN" sz="3200" dirty="0" smtClean="0"/>
              <a:t> Masking, </a:t>
            </a:r>
            <a:r>
              <a:rPr lang="en-US" altLang="zh-CN" sz="3200" dirty="0" err="1" smtClean="0"/>
              <a:t>Highboost</a:t>
            </a:r>
            <a:r>
              <a:rPr lang="en-US" altLang="zh-CN" sz="3200" dirty="0" smtClean="0"/>
              <a:t> Filtering and High-Frequency-Emphasis Filtering</a:t>
            </a:r>
          </a:p>
        </p:txBody>
      </p:sp>
      <p:pic>
        <p:nvPicPr>
          <p:cNvPr id="8" name="Picture 3"/>
          <p:cNvPicPr>
            <a:picLocks noChangeAspect="1" noChangeArrowheads="1"/>
          </p:cNvPicPr>
          <p:nvPr/>
        </p:nvPicPr>
        <p:blipFill>
          <a:blip r:embed="rId2" cstate="print"/>
          <a:srcRect/>
          <a:stretch>
            <a:fillRect/>
          </a:stretch>
        </p:blipFill>
        <p:spPr bwMode="auto">
          <a:xfrm>
            <a:off x="971600" y="2636912"/>
            <a:ext cx="5807766" cy="836712"/>
          </a:xfrm>
          <a:prstGeom prst="rect">
            <a:avLst/>
          </a:prstGeom>
          <a:noFill/>
          <a:ln w="9525">
            <a:noFill/>
            <a:miter lim="800000"/>
            <a:headEnd/>
            <a:tailEnd/>
          </a:ln>
        </p:spPr>
      </p:pic>
      <p:pic>
        <p:nvPicPr>
          <p:cNvPr id="740356" name="Picture 4"/>
          <p:cNvPicPr>
            <a:picLocks noChangeAspect="1" noChangeArrowheads="1"/>
          </p:cNvPicPr>
          <p:nvPr/>
        </p:nvPicPr>
        <p:blipFill>
          <a:blip r:embed="rId3" cstate="print"/>
          <a:srcRect/>
          <a:stretch>
            <a:fillRect/>
          </a:stretch>
        </p:blipFill>
        <p:spPr bwMode="auto">
          <a:xfrm>
            <a:off x="971600" y="5589240"/>
            <a:ext cx="7183947" cy="64807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Rectangle 3"/>
          <p:cNvSpPr>
            <a:spLocks noGrp="1" noChangeArrowheads="1"/>
          </p:cNvSpPr>
          <p:nvPr>
            <p:ph type="body" sz="half" idx="1"/>
          </p:nvPr>
        </p:nvSpPr>
        <p:spPr bwMode="auto">
          <a:xfrm>
            <a:off x="395536" y="1988840"/>
            <a:ext cx="8458200" cy="4669979"/>
          </a:xfrm>
          <a:noFill/>
          <a:ln>
            <a:miter lim="800000"/>
            <a:headEnd/>
            <a:tailEnd/>
          </a:ln>
        </p:spPr>
        <p:txBody>
          <a:bodyPr vert="horz" wrap="square" lIns="91440" tIns="45720" rIns="91440" bIns="45720" numCol="1" anchor="t" anchorCtr="0" compatLnSpc="1">
            <a:prstTxWarp prst="textNoShape">
              <a:avLst/>
            </a:prstTxWarp>
          </a:bodyPr>
          <a:lstStyle/>
          <a:p>
            <a:r>
              <a:rPr lang="en-US" altLang="zh-TW" sz="2800" dirty="0" smtClean="0">
                <a:ea typeface="新細明體" pitchFamily="18" charset="-120"/>
              </a:rPr>
              <a:t>We can express the result in terms of a </a:t>
            </a:r>
            <a:r>
              <a:rPr lang="en-US" altLang="zh-TW" sz="2800" dirty="0" err="1" smtClean="0">
                <a:ea typeface="新細明體" pitchFamily="18" charset="-120"/>
              </a:rPr>
              <a:t>highpass</a:t>
            </a:r>
            <a:r>
              <a:rPr lang="en-US" altLang="zh-TW" sz="2800" dirty="0" smtClean="0">
                <a:ea typeface="新細明體" pitchFamily="18" charset="-120"/>
              </a:rPr>
              <a:t> filter</a:t>
            </a:r>
          </a:p>
          <a:p>
            <a:endParaRPr lang="en-US" altLang="zh-TW" sz="2800" dirty="0" smtClean="0">
              <a:ea typeface="新細明體" pitchFamily="18" charset="-120"/>
            </a:endParaRPr>
          </a:p>
          <a:p>
            <a:endParaRPr lang="en-US" altLang="zh-TW" sz="2800" dirty="0" smtClean="0">
              <a:ea typeface="新細明體" pitchFamily="18" charset="-120"/>
            </a:endParaRPr>
          </a:p>
          <a:p>
            <a:r>
              <a:rPr lang="en-US" altLang="zh-TW" sz="2800" dirty="0" smtClean="0">
                <a:ea typeface="新細明體" pitchFamily="18" charset="-120"/>
              </a:rPr>
              <a:t>As noted earlier, </a:t>
            </a:r>
            <a:r>
              <a:rPr lang="en-US" altLang="zh-TW" sz="2800" dirty="0" err="1" smtClean="0">
                <a:ea typeface="新細明體" pitchFamily="18" charset="-120"/>
              </a:rPr>
              <a:t>highpass</a:t>
            </a:r>
            <a:r>
              <a:rPr lang="en-US" altLang="zh-TW" sz="2800" dirty="0" smtClean="0">
                <a:ea typeface="新細明體" pitchFamily="18" charset="-120"/>
              </a:rPr>
              <a:t> filters set the dc term to zero, thus reducing the average intensity in the filtered image to 0. The high-frequency-emphasis filter does not have this problem because of the 1 that is added to the </a:t>
            </a:r>
            <a:r>
              <a:rPr lang="en-US" altLang="zh-TW" sz="2800" dirty="0" err="1" smtClean="0">
                <a:ea typeface="新細明體" pitchFamily="18" charset="-120"/>
              </a:rPr>
              <a:t>highpass</a:t>
            </a:r>
            <a:r>
              <a:rPr lang="en-US" altLang="zh-TW" sz="2800" dirty="0" smtClean="0">
                <a:ea typeface="新細明體" pitchFamily="18" charset="-120"/>
              </a:rPr>
              <a:t> filter.</a:t>
            </a:r>
          </a:p>
          <a:p>
            <a:r>
              <a:rPr lang="en-US" altLang="zh-TW" sz="2800" dirty="0" smtClean="0">
                <a:ea typeface="新細明體" pitchFamily="18" charset="-120"/>
              </a:rPr>
              <a:t>The constant, k, gives control over the proportion of high frequencies that influence the final result..</a:t>
            </a:r>
          </a:p>
          <a:p>
            <a:endParaRPr lang="en-US" altLang="zh-TW" sz="2800" dirty="0">
              <a:ea typeface="新細明體" pitchFamily="18" charset="-120"/>
            </a:endParaRPr>
          </a:p>
        </p:txBody>
      </p:sp>
      <p:sp>
        <p:nvSpPr>
          <p:cNvPr id="6" name="Rectangle 13"/>
          <p:cNvSpPr txBox="1">
            <a:spLocks noChangeArrowheads="1"/>
          </p:cNvSpPr>
          <p:nvPr/>
        </p:nvSpPr>
        <p:spPr>
          <a:xfrm>
            <a:off x="7042150" y="6356350"/>
            <a:ext cx="1905000" cy="45720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4D33FE8-D305-4FA5-90C1-C68C28E7B444}" type="slidenum">
              <a:rPr lang="zh-CN" altLang="en-US" sz="1400" smtClean="0">
                <a:ea typeface="+mn-ea"/>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lang="en-US" altLang="zh-CN" sz="1400" dirty="0">
              <a:ea typeface="+mn-ea"/>
            </a:endParaRPr>
          </a:p>
        </p:txBody>
      </p:sp>
      <p:sp>
        <p:nvSpPr>
          <p:cNvPr id="7" name="Rectangle 2"/>
          <p:cNvSpPr>
            <a:spLocks noGrp="1" noChangeArrowheads="1"/>
          </p:cNvSpPr>
          <p:nvPr>
            <p:ph type="title"/>
          </p:nvPr>
        </p:nvSpPr>
        <p:spPr>
          <a:xfrm>
            <a:off x="1043608" y="214313"/>
            <a:ext cx="7848872" cy="1462087"/>
          </a:xfrm>
        </p:spPr>
        <p:txBody>
          <a:bodyPr/>
          <a:lstStyle/>
          <a:p>
            <a:r>
              <a:rPr lang="en-US" altLang="zh-CN" sz="3200" dirty="0" err="1" smtClean="0"/>
              <a:t>Unsharp</a:t>
            </a:r>
            <a:r>
              <a:rPr lang="en-US" altLang="zh-CN" sz="3200" dirty="0" smtClean="0"/>
              <a:t> Masking, </a:t>
            </a:r>
            <a:r>
              <a:rPr lang="en-US" altLang="zh-CN" sz="3200" dirty="0" err="1" smtClean="0"/>
              <a:t>Highboost</a:t>
            </a:r>
            <a:r>
              <a:rPr lang="en-US" altLang="zh-CN" sz="3200" dirty="0" smtClean="0"/>
              <a:t> Filtering and High-Frequency-Emphasis Filtering</a:t>
            </a:r>
          </a:p>
        </p:txBody>
      </p:sp>
      <p:pic>
        <p:nvPicPr>
          <p:cNvPr id="741378" name="Picture 2"/>
          <p:cNvPicPr>
            <a:picLocks noChangeAspect="1" noChangeArrowheads="1"/>
          </p:cNvPicPr>
          <p:nvPr/>
        </p:nvPicPr>
        <p:blipFill>
          <a:blip r:embed="rId2" cstate="print"/>
          <a:srcRect/>
          <a:stretch>
            <a:fillRect/>
          </a:stretch>
        </p:blipFill>
        <p:spPr bwMode="auto">
          <a:xfrm>
            <a:off x="1835696" y="2564904"/>
            <a:ext cx="5704004" cy="10801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Rectangle 3"/>
          <p:cNvSpPr>
            <a:spLocks noGrp="1" noChangeArrowheads="1"/>
          </p:cNvSpPr>
          <p:nvPr>
            <p:ph type="body" sz="half" idx="1"/>
          </p:nvPr>
        </p:nvSpPr>
        <p:spPr bwMode="auto">
          <a:xfrm>
            <a:off x="395536" y="1988840"/>
            <a:ext cx="8458200" cy="4669979"/>
          </a:xfrm>
          <a:noFill/>
          <a:ln>
            <a:miter lim="800000"/>
            <a:headEnd/>
            <a:tailEnd/>
          </a:ln>
        </p:spPr>
        <p:txBody>
          <a:bodyPr vert="horz" wrap="square" lIns="91440" tIns="45720" rIns="91440" bIns="45720" numCol="1" anchor="t" anchorCtr="0" compatLnSpc="1">
            <a:prstTxWarp prst="textNoShape">
              <a:avLst/>
            </a:prstTxWarp>
          </a:bodyPr>
          <a:lstStyle/>
          <a:p>
            <a:r>
              <a:rPr lang="en-US" altLang="zh-TW" dirty="0" smtClean="0">
                <a:ea typeface="新細明體" pitchFamily="18" charset="-120"/>
              </a:rPr>
              <a:t>A slightly more general formulation of high-frequency-emphasis filtering is the expression</a:t>
            </a:r>
            <a:endParaRPr lang="en-US" altLang="zh-TW" dirty="0">
              <a:ea typeface="新細明體" pitchFamily="18" charset="-120"/>
            </a:endParaRPr>
          </a:p>
          <a:p>
            <a:endParaRPr lang="en-US" altLang="zh-TW" dirty="0" smtClean="0">
              <a:ea typeface="新細明體" pitchFamily="18" charset="-120"/>
            </a:endParaRPr>
          </a:p>
          <a:p>
            <a:endParaRPr lang="en-US" altLang="zh-TW" dirty="0" smtClean="0">
              <a:ea typeface="新細明體" pitchFamily="18" charset="-120"/>
            </a:endParaRPr>
          </a:p>
          <a:p>
            <a:endParaRPr lang="en-US" altLang="zh-TW" dirty="0" smtClean="0">
              <a:ea typeface="新細明體" pitchFamily="18" charset="-120"/>
            </a:endParaRPr>
          </a:p>
        </p:txBody>
      </p:sp>
      <p:sp>
        <p:nvSpPr>
          <p:cNvPr id="6" name="Rectangle 13"/>
          <p:cNvSpPr txBox="1">
            <a:spLocks noChangeArrowheads="1"/>
          </p:cNvSpPr>
          <p:nvPr/>
        </p:nvSpPr>
        <p:spPr>
          <a:xfrm>
            <a:off x="7042150" y="6356350"/>
            <a:ext cx="1905000" cy="45720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4D33FE8-D305-4FA5-90C1-C68C28E7B444}" type="slidenum">
              <a:rPr lang="zh-CN" altLang="en-US" sz="1400" smtClean="0">
                <a:ea typeface="+mn-ea"/>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lang="en-US" altLang="zh-CN" sz="1400" dirty="0">
              <a:ea typeface="+mn-ea"/>
            </a:endParaRPr>
          </a:p>
        </p:txBody>
      </p:sp>
      <p:sp>
        <p:nvSpPr>
          <p:cNvPr id="7" name="Rectangle 2"/>
          <p:cNvSpPr>
            <a:spLocks noGrp="1" noChangeArrowheads="1"/>
          </p:cNvSpPr>
          <p:nvPr>
            <p:ph type="title"/>
          </p:nvPr>
        </p:nvSpPr>
        <p:spPr>
          <a:xfrm>
            <a:off x="1043608" y="214313"/>
            <a:ext cx="7848872" cy="1462087"/>
          </a:xfrm>
        </p:spPr>
        <p:txBody>
          <a:bodyPr/>
          <a:lstStyle/>
          <a:p>
            <a:r>
              <a:rPr lang="en-US" altLang="zh-CN" sz="3200" dirty="0" err="1" smtClean="0"/>
              <a:t>Unsharp</a:t>
            </a:r>
            <a:r>
              <a:rPr lang="en-US" altLang="zh-CN" sz="3200" dirty="0" smtClean="0"/>
              <a:t> Masking, </a:t>
            </a:r>
            <a:r>
              <a:rPr lang="en-US" altLang="zh-CN" sz="3200" dirty="0" err="1" smtClean="0"/>
              <a:t>Highboost</a:t>
            </a:r>
            <a:r>
              <a:rPr lang="en-US" altLang="zh-CN" sz="3200" dirty="0" smtClean="0"/>
              <a:t> Filtering and High-Frequency-Emphasis Filtering</a:t>
            </a:r>
          </a:p>
        </p:txBody>
      </p:sp>
      <p:pic>
        <p:nvPicPr>
          <p:cNvPr id="742402" name="Picture 2"/>
          <p:cNvPicPr>
            <a:picLocks noChangeAspect="1" noChangeArrowheads="1"/>
          </p:cNvPicPr>
          <p:nvPr/>
        </p:nvPicPr>
        <p:blipFill>
          <a:blip r:embed="rId2" cstate="print"/>
          <a:srcRect/>
          <a:stretch>
            <a:fillRect/>
          </a:stretch>
        </p:blipFill>
        <p:spPr bwMode="auto">
          <a:xfrm>
            <a:off x="712789" y="3140968"/>
            <a:ext cx="8035675" cy="1800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0E7C0608-D482-41EC-BD2B-A257CAFB92E0}" type="slidenum">
              <a:rPr lang="zh-CN" altLang="en-US"/>
              <a:pPr>
                <a:defRPr/>
              </a:pPr>
              <a:t>5</a:t>
            </a:fld>
            <a:endParaRPr lang="en-US" altLang="zh-CN" dirty="0"/>
          </a:p>
        </p:txBody>
      </p:sp>
      <p:sp>
        <p:nvSpPr>
          <p:cNvPr id="21506" name="Rectangle 2"/>
          <p:cNvSpPr>
            <a:spLocks noGrp="1" noChangeArrowheads="1"/>
          </p:cNvSpPr>
          <p:nvPr>
            <p:ph type="title"/>
          </p:nvPr>
        </p:nvSpPr>
        <p:spPr/>
        <p:txBody>
          <a:bodyPr/>
          <a:lstStyle/>
          <a:p>
            <a:r>
              <a:rPr lang="en-US" altLang="zh-CN" sz="4000" dirty="0" smtClean="0"/>
              <a:t>Basics of filtering in the frequency domain</a:t>
            </a:r>
          </a:p>
        </p:txBody>
      </p:sp>
      <p:sp>
        <p:nvSpPr>
          <p:cNvPr id="21507" name="Rectangle 3"/>
          <p:cNvSpPr>
            <a:spLocks noGrp="1" noChangeArrowheads="1"/>
          </p:cNvSpPr>
          <p:nvPr>
            <p:ph type="body" sz="half" idx="1"/>
          </p:nvPr>
        </p:nvSpPr>
        <p:spPr>
          <a:xfrm>
            <a:off x="590550" y="1844675"/>
            <a:ext cx="8013898" cy="4449763"/>
          </a:xfrm>
        </p:spPr>
        <p:txBody>
          <a:bodyPr/>
          <a:lstStyle/>
          <a:p>
            <a:pPr lvl="1"/>
            <a:r>
              <a:rPr lang="en-US" altLang="zh-CN" sz="3200" dirty="0" smtClean="0"/>
              <a:t>However, some general statements can be made about the relationship between the frequency components of the Fourier transform and spatial features of an image.</a:t>
            </a:r>
          </a:p>
          <a:p>
            <a:pPr lvl="2"/>
            <a:r>
              <a:rPr lang="en-US" altLang="zh-CN" dirty="0" smtClean="0"/>
              <a:t>The low frequencies correspond to the slowly varying intensity components of an image.</a:t>
            </a:r>
          </a:p>
          <a:p>
            <a:pPr lvl="2"/>
            <a:r>
              <a:rPr lang="en-US" altLang="zh-CN" dirty="0" smtClean="0"/>
              <a:t>The high frequencies correspond to the fast intensity changes in the image. These are the edges of objects and other components of an image characterized by abrupt changes in intensity.</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3426" name="Picture 2"/>
          <p:cNvPicPr>
            <a:picLocks noChangeAspect="1" noChangeArrowheads="1"/>
          </p:cNvPicPr>
          <p:nvPr/>
        </p:nvPicPr>
        <p:blipFill>
          <a:blip r:embed="rId2" cstate="print"/>
          <a:srcRect/>
          <a:stretch>
            <a:fillRect/>
          </a:stretch>
        </p:blipFill>
        <p:spPr bwMode="auto">
          <a:xfrm>
            <a:off x="331028" y="2060848"/>
            <a:ext cx="8633460" cy="4589145"/>
          </a:xfrm>
          <a:prstGeom prst="rect">
            <a:avLst/>
          </a:prstGeom>
          <a:noFill/>
          <a:ln w="9525">
            <a:noFill/>
            <a:miter lim="800000"/>
            <a:headEnd/>
            <a:tailEnd/>
          </a:ln>
        </p:spPr>
      </p:pic>
      <p:sp>
        <p:nvSpPr>
          <p:cNvPr id="162819" name="Rectangle 3"/>
          <p:cNvSpPr>
            <a:spLocks noGrp="1" noChangeArrowheads="1"/>
          </p:cNvSpPr>
          <p:nvPr>
            <p:ph type="body" sz="half" idx="1"/>
          </p:nvPr>
        </p:nvSpPr>
        <p:spPr bwMode="auto">
          <a:xfrm>
            <a:off x="395536" y="1988840"/>
            <a:ext cx="8458200" cy="4669979"/>
          </a:xfrm>
          <a:noFill/>
          <a:ln>
            <a:miter lim="800000"/>
            <a:headEnd/>
            <a:tailEnd/>
          </a:ln>
        </p:spPr>
        <p:txBody>
          <a:bodyPr vert="horz" wrap="square" lIns="91440" tIns="45720" rIns="91440" bIns="45720" numCol="1" anchor="t" anchorCtr="0" compatLnSpc="1">
            <a:prstTxWarp prst="textNoShape">
              <a:avLst/>
            </a:prstTxWarp>
          </a:bodyPr>
          <a:lstStyle/>
          <a:p>
            <a:endParaRPr lang="en-US" altLang="zh-TW" sz="2800" dirty="0" smtClean="0">
              <a:ea typeface="新細明體" pitchFamily="18" charset="-120"/>
            </a:endParaRPr>
          </a:p>
        </p:txBody>
      </p:sp>
      <p:sp>
        <p:nvSpPr>
          <p:cNvPr id="6" name="Rectangle 13"/>
          <p:cNvSpPr txBox="1">
            <a:spLocks noChangeArrowheads="1"/>
          </p:cNvSpPr>
          <p:nvPr/>
        </p:nvSpPr>
        <p:spPr>
          <a:xfrm>
            <a:off x="7042150" y="6356350"/>
            <a:ext cx="1905000" cy="45720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4D33FE8-D305-4FA5-90C1-C68C28E7B444}" type="slidenum">
              <a:rPr lang="zh-CN" altLang="en-US" sz="1400" smtClean="0">
                <a:ea typeface="+mn-ea"/>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lang="en-US" altLang="zh-CN" sz="1400" dirty="0">
              <a:ea typeface="+mn-ea"/>
            </a:endParaRPr>
          </a:p>
        </p:txBody>
      </p:sp>
      <p:sp>
        <p:nvSpPr>
          <p:cNvPr id="7" name="Rectangle 2"/>
          <p:cNvSpPr>
            <a:spLocks noGrp="1" noChangeArrowheads="1"/>
          </p:cNvSpPr>
          <p:nvPr>
            <p:ph type="title"/>
          </p:nvPr>
        </p:nvSpPr>
        <p:spPr>
          <a:xfrm>
            <a:off x="1043608" y="214313"/>
            <a:ext cx="7848872" cy="1462087"/>
          </a:xfrm>
        </p:spPr>
        <p:txBody>
          <a:bodyPr/>
          <a:lstStyle/>
          <a:p>
            <a:r>
              <a:rPr lang="en-US" altLang="zh-CN" sz="3200" dirty="0" err="1" smtClean="0"/>
              <a:t>Unsharp</a:t>
            </a:r>
            <a:r>
              <a:rPr lang="en-US" altLang="zh-CN" sz="3200" dirty="0" smtClean="0"/>
              <a:t> Masking, </a:t>
            </a:r>
            <a:r>
              <a:rPr lang="en-US" altLang="zh-CN" sz="3200" dirty="0" err="1" smtClean="0"/>
              <a:t>Highboost</a:t>
            </a:r>
            <a:r>
              <a:rPr lang="en-US" altLang="zh-CN" sz="3200" dirty="0" smtClean="0"/>
              <a:t> Filtering and High-Frequency-Emphasis Filtering</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Rectangle 3"/>
          <p:cNvSpPr>
            <a:spLocks noGrp="1" noChangeArrowheads="1"/>
          </p:cNvSpPr>
          <p:nvPr>
            <p:ph type="body" sz="half" idx="1"/>
          </p:nvPr>
        </p:nvSpPr>
        <p:spPr bwMode="auto">
          <a:xfrm>
            <a:off x="395536" y="1988840"/>
            <a:ext cx="8458200" cy="4669979"/>
          </a:xfrm>
          <a:noFill/>
          <a:ln>
            <a:miter lim="800000"/>
            <a:headEnd/>
            <a:tailEnd/>
          </a:ln>
        </p:spPr>
        <p:txBody>
          <a:bodyPr vert="horz" wrap="square" lIns="91440" tIns="45720" rIns="91440" bIns="45720" numCol="1" anchor="t" anchorCtr="0" compatLnSpc="1">
            <a:prstTxWarp prst="textNoShape">
              <a:avLst/>
            </a:prstTxWarp>
          </a:bodyPr>
          <a:lstStyle/>
          <a:p>
            <a:r>
              <a:rPr lang="en-US" altLang="zh-TW" sz="2800" dirty="0" smtClean="0">
                <a:ea typeface="新細明體" pitchFamily="18" charset="-120"/>
              </a:rPr>
              <a:t>The filter discussed in the previous two sections operate over the entire frequency rectangle. There are application in which it is of interest to process specific bands of frequencies or small regions of the frequency rectangle. Filters in the first category are called </a:t>
            </a:r>
            <a:r>
              <a:rPr lang="en-US" altLang="zh-TW" sz="2800" i="1" dirty="0" err="1" smtClean="0">
                <a:ea typeface="新細明體" pitchFamily="18" charset="-120"/>
              </a:rPr>
              <a:t>bandject</a:t>
            </a:r>
            <a:r>
              <a:rPr lang="en-US" altLang="zh-TW" sz="2800" dirty="0" smtClean="0">
                <a:ea typeface="新細明體" pitchFamily="18" charset="-120"/>
              </a:rPr>
              <a:t> or </a:t>
            </a:r>
            <a:r>
              <a:rPr lang="en-US" altLang="zh-TW" sz="2800" i="1" dirty="0" err="1" smtClean="0">
                <a:ea typeface="新細明體" pitchFamily="18" charset="-120"/>
              </a:rPr>
              <a:t>bandpass</a:t>
            </a:r>
            <a:r>
              <a:rPr lang="en-US" altLang="zh-TW" sz="2800" dirty="0" smtClean="0">
                <a:ea typeface="新細明體" pitchFamily="18" charset="-120"/>
              </a:rPr>
              <a:t> </a:t>
            </a:r>
            <a:r>
              <a:rPr lang="en-US" altLang="zh-TW" sz="2800" i="1" dirty="0" smtClean="0">
                <a:ea typeface="新細明體" pitchFamily="18" charset="-120"/>
              </a:rPr>
              <a:t>filters</a:t>
            </a:r>
            <a:r>
              <a:rPr lang="en-US" altLang="zh-TW" sz="2800" dirty="0" smtClean="0">
                <a:ea typeface="新細明體" pitchFamily="18" charset="-120"/>
              </a:rPr>
              <a:t>, respectively. Filters in the second category are called </a:t>
            </a:r>
            <a:r>
              <a:rPr lang="en-US" altLang="zh-TW" sz="2800" i="1" dirty="0" smtClean="0">
                <a:ea typeface="新細明體" pitchFamily="18" charset="-120"/>
              </a:rPr>
              <a:t>notch filters</a:t>
            </a:r>
            <a:r>
              <a:rPr lang="en-US" altLang="zh-TW" sz="2800" dirty="0" smtClean="0">
                <a:ea typeface="新細明體" pitchFamily="18" charset="-120"/>
              </a:rPr>
              <a:t>.</a:t>
            </a:r>
          </a:p>
        </p:txBody>
      </p:sp>
      <p:sp>
        <p:nvSpPr>
          <p:cNvPr id="6" name="Rectangle 13"/>
          <p:cNvSpPr txBox="1">
            <a:spLocks noChangeArrowheads="1"/>
          </p:cNvSpPr>
          <p:nvPr/>
        </p:nvSpPr>
        <p:spPr>
          <a:xfrm>
            <a:off x="7042150" y="6356350"/>
            <a:ext cx="1905000" cy="45720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4D33FE8-D305-4FA5-90C1-C68C28E7B444}" type="slidenum">
              <a:rPr lang="zh-CN" altLang="en-US" sz="1400" smtClean="0">
                <a:ea typeface="+mn-ea"/>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lang="en-US" altLang="zh-CN" sz="1400" dirty="0">
              <a:ea typeface="+mn-ea"/>
            </a:endParaRPr>
          </a:p>
        </p:txBody>
      </p:sp>
      <p:sp>
        <p:nvSpPr>
          <p:cNvPr id="7" name="Rectangle 2"/>
          <p:cNvSpPr>
            <a:spLocks noGrp="1" noChangeArrowheads="1"/>
          </p:cNvSpPr>
          <p:nvPr>
            <p:ph type="title"/>
          </p:nvPr>
        </p:nvSpPr>
        <p:spPr>
          <a:xfrm>
            <a:off x="1043608" y="214313"/>
            <a:ext cx="7848872" cy="1462087"/>
          </a:xfrm>
        </p:spPr>
        <p:txBody>
          <a:bodyPr/>
          <a:lstStyle/>
          <a:p>
            <a:r>
              <a:rPr lang="en-US" altLang="zh-CN" sz="3600" dirty="0" smtClean="0"/>
              <a:t>Selective Filtering</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Rectangle 3"/>
          <p:cNvSpPr>
            <a:spLocks noGrp="1" noChangeArrowheads="1"/>
          </p:cNvSpPr>
          <p:nvPr>
            <p:ph type="body" sz="half" idx="1"/>
          </p:nvPr>
        </p:nvSpPr>
        <p:spPr bwMode="auto">
          <a:xfrm>
            <a:off x="395536" y="1988840"/>
            <a:ext cx="8458200" cy="4669979"/>
          </a:xfrm>
          <a:noFill/>
          <a:ln>
            <a:miter lim="800000"/>
            <a:headEnd/>
            <a:tailEnd/>
          </a:ln>
        </p:spPr>
        <p:txBody>
          <a:bodyPr vert="horz" wrap="square" lIns="91440" tIns="45720" rIns="91440" bIns="45720" numCol="1" anchor="t" anchorCtr="0" compatLnSpc="1">
            <a:prstTxWarp prst="textNoShape">
              <a:avLst/>
            </a:prstTxWarp>
          </a:bodyPr>
          <a:lstStyle/>
          <a:p>
            <a:r>
              <a:rPr lang="en-US" altLang="zh-TW" sz="2800" dirty="0" err="1" smtClean="0">
                <a:ea typeface="新細明體" pitchFamily="18" charset="-120"/>
              </a:rPr>
              <a:t>Bandreject</a:t>
            </a:r>
            <a:r>
              <a:rPr lang="en-US" altLang="zh-TW" sz="2800" dirty="0" smtClean="0">
                <a:ea typeface="新細明體" pitchFamily="18" charset="-120"/>
              </a:rPr>
              <a:t> and </a:t>
            </a:r>
            <a:r>
              <a:rPr lang="en-US" altLang="zh-TW" sz="2800" dirty="0" err="1" smtClean="0">
                <a:ea typeface="新細明體" pitchFamily="18" charset="-120"/>
              </a:rPr>
              <a:t>Bandpass</a:t>
            </a:r>
            <a:r>
              <a:rPr lang="en-US" altLang="zh-TW" sz="2800" dirty="0" smtClean="0">
                <a:ea typeface="新細明體" pitchFamily="18" charset="-120"/>
              </a:rPr>
              <a:t> Filters</a:t>
            </a:r>
          </a:p>
          <a:p>
            <a:endParaRPr lang="en-US" altLang="zh-TW" sz="2800" dirty="0" smtClean="0">
              <a:ea typeface="新細明體" pitchFamily="18" charset="-120"/>
            </a:endParaRPr>
          </a:p>
          <a:p>
            <a:endParaRPr lang="en-US" altLang="zh-TW" sz="2800" dirty="0" smtClean="0">
              <a:ea typeface="新細明體" pitchFamily="18" charset="-120"/>
            </a:endParaRPr>
          </a:p>
          <a:p>
            <a:endParaRPr lang="en-US" altLang="zh-TW" sz="2800" dirty="0" smtClean="0">
              <a:ea typeface="新細明體" pitchFamily="18" charset="-120"/>
            </a:endParaRPr>
          </a:p>
          <a:p>
            <a:endParaRPr lang="en-US" altLang="zh-TW" sz="2800" dirty="0" smtClean="0">
              <a:ea typeface="新細明體" pitchFamily="18" charset="-120"/>
            </a:endParaRPr>
          </a:p>
          <a:p>
            <a:endParaRPr lang="en-US" altLang="zh-TW" sz="2800" dirty="0" smtClean="0">
              <a:ea typeface="新細明體" pitchFamily="18" charset="-120"/>
            </a:endParaRPr>
          </a:p>
          <a:p>
            <a:r>
              <a:rPr lang="en-US" altLang="zh-TW" sz="2800" dirty="0" smtClean="0">
                <a:ea typeface="新細明體" pitchFamily="18" charset="-120"/>
              </a:rPr>
              <a:t>A </a:t>
            </a:r>
            <a:r>
              <a:rPr lang="en-US" altLang="zh-TW" sz="2800" i="1" dirty="0" err="1" smtClean="0">
                <a:ea typeface="新細明體" pitchFamily="18" charset="-120"/>
              </a:rPr>
              <a:t>bandpass</a:t>
            </a:r>
            <a:r>
              <a:rPr lang="en-US" altLang="zh-TW" sz="2800" dirty="0" smtClean="0">
                <a:ea typeface="新細明體" pitchFamily="18" charset="-120"/>
              </a:rPr>
              <a:t> </a:t>
            </a:r>
            <a:r>
              <a:rPr lang="en-US" altLang="zh-TW" sz="2800" i="1" dirty="0" smtClean="0">
                <a:ea typeface="新細明體" pitchFamily="18" charset="-120"/>
              </a:rPr>
              <a:t>filter</a:t>
            </a:r>
            <a:r>
              <a:rPr lang="en-US" altLang="zh-TW" sz="2800" dirty="0" smtClean="0">
                <a:ea typeface="新細明體" pitchFamily="18" charset="-120"/>
              </a:rPr>
              <a:t> is obtained from a </a:t>
            </a:r>
            <a:r>
              <a:rPr lang="en-US" altLang="zh-TW" sz="2800" i="1" dirty="0" err="1" smtClean="0">
                <a:ea typeface="新細明體" pitchFamily="18" charset="-120"/>
              </a:rPr>
              <a:t>bandreject</a:t>
            </a:r>
            <a:r>
              <a:rPr lang="en-US" altLang="zh-TW" sz="2800" dirty="0" smtClean="0">
                <a:ea typeface="新細明體" pitchFamily="18" charset="-120"/>
              </a:rPr>
              <a:t> </a:t>
            </a:r>
            <a:r>
              <a:rPr lang="en-US" altLang="zh-TW" sz="2800" i="1" dirty="0" smtClean="0">
                <a:ea typeface="新細明體" pitchFamily="18" charset="-120"/>
              </a:rPr>
              <a:t>filter</a:t>
            </a:r>
            <a:r>
              <a:rPr lang="en-US" altLang="zh-TW" sz="2800" dirty="0" smtClean="0">
                <a:ea typeface="新細明體" pitchFamily="18" charset="-120"/>
              </a:rPr>
              <a:t> as:</a:t>
            </a:r>
          </a:p>
        </p:txBody>
      </p:sp>
      <p:sp>
        <p:nvSpPr>
          <p:cNvPr id="6" name="Rectangle 13"/>
          <p:cNvSpPr txBox="1">
            <a:spLocks noChangeArrowheads="1"/>
          </p:cNvSpPr>
          <p:nvPr/>
        </p:nvSpPr>
        <p:spPr>
          <a:xfrm>
            <a:off x="7042150" y="6356350"/>
            <a:ext cx="1905000" cy="45720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4D33FE8-D305-4FA5-90C1-C68C28E7B444}" type="slidenum">
              <a:rPr lang="zh-CN" altLang="en-US" sz="1400" smtClean="0">
                <a:ea typeface="+mn-ea"/>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lang="en-US" altLang="zh-CN" sz="1400" dirty="0">
              <a:ea typeface="+mn-ea"/>
            </a:endParaRPr>
          </a:p>
        </p:txBody>
      </p:sp>
      <p:sp>
        <p:nvSpPr>
          <p:cNvPr id="7" name="Rectangle 2"/>
          <p:cNvSpPr>
            <a:spLocks noGrp="1" noChangeArrowheads="1"/>
          </p:cNvSpPr>
          <p:nvPr>
            <p:ph type="title"/>
          </p:nvPr>
        </p:nvSpPr>
        <p:spPr>
          <a:xfrm>
            <a:off x="1043608" y="214313"/>
            <a:ext cx="7848872" cy="1462087"/>
          </a:xfrm>
        </p:spPr>
        <p:txBody>
          <a:bodyPr/>
          <a:lstStyle/>
          <a:p>
            <a:r>
              <a:rPr lang="en-US" altLang="zh-CN" sz="3600" dirty="0" smtClean="0"/>
              <a:t>Selective Filtering</a:t>
            </a:r>
          </a:p>
        </p:txBody>
      </p:sp>
      <p:pic>
        <p:nvPicPr>
          <p:cNvPr id="744450" name="Picture 2"/>
          <p:cNvPicPr>
            <a:picLocks noChangeAspect="1" noChangeArrowheads="1"/>
          </p:cNvPicPr>
          <p:nvPr/>
        </p:nvPicPr>
        <p:blipFill>
          <a:blip r:embed="rId2" cstate="print"/>
          <a:srcRect/>
          <a:stretch>
            <a:fillRect/>
          </a:stretch>
        </p:blipFill>
        <p:spPr bwMode="auto">
          <a:xfrm>
            <a:off x="467544" y="2564904"/>
            <a:ext cx="8600456" cy="2592288"/>
          </a:xfrm>
          <a:prstGeom prst="rect">
            <a:avLst/>
          </a:prstGeom>
          <a:noFill/>
          <a:ln w="9525">
            <a:noFill/>
            <a:miter lim="800000"/>
            <a:headEnd/>
            <a:tailEnd/>
          </a:ln>
        </p:spPr>
      </p:pic>
      <p:pic>
        <p:nvPicPr>
          <p:cNvPr id="744451" name="Picture 3"/>
          <p:cNvPicPr>
            <a:picLocks noChangeAspect="1" noChangeArrowheads="1"/>
          </p:cNvPicPr>
          <p:nvPr/>
        </p:nvPicPr>
        <p:blipFill>
          <a:blip r:embed="rId3" cstate="print"/>
          <a:srcRect/>
          <a:stretch>
            <a:fillRect/>
          </a:stretch>
        </p:blipFill>
        <p:spPr bwMode="auto">
          <a:xfrm>
            <a:off x="1763688" y="5733256"/>
            <a:ext cx="4250418" cy="57606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Rectangle 3"/>
          <p:cNvSpPr>
            <a:spLocks noGrp="1" noChangeArrowheads="1"/>
          </p:cNvSpPr>
          <p:nvPr>
            <p:ph type="body" sz="half" idx="1"/>
          </p:nvPr>
        </p:nvSpPr>
        <p:spPr bwMode="auto">
          <a:xfrm>
            <a:off x="395536" y="1988840"/>
            <a:ext cx="8458200" cy="4669979"/>
          </a:xfrm>
          <a:noFill/>
          <a:ln>
            <a:miter lim="800000"/>
            <a:headEnd/>
            <a:tailEnd/>
          </a:ln>
        </p:spPr>
        <p:txBody>
          <a:bodyPr vert="horz" wrap="square" lIns="91440" tIns="45720" rIns="91440" bIns="45720" numCol="1" anchor="t" anchorCtr="0" compatLnSpc="1">
            <a:prstTxWarp prst="textNoShape">
              <a:avLst/>
            </a:prstTxWarp>
          </a:bodyPr>
          <a:lstStyle/>
          <a:p>
            <a:r>
              <a:rPr lang="en-US" altLang="zh-CN" sz="2800" dirty="0" smtClean="0"/>
              <a:t>Example: </a:t>
            </a:r>
            <a:r>
              <a:rPr lang="en-US" altLang="zh-CN" sz="2800" dirty="0" err="1" smtClean="0"/>
              <a:t>Bandreject</a:t>
            </a:r>
            <a:r>
              <a:rPr lang="en-US" altLang="zh-CN" sz="2800" dirty="0" smtClean="0"/>
              <a:t> Gaussian filter</a:t>
            </a:r>
            <a:endParaRPr lang="en-US" altLang="zh-TW" sz="2800" dirty="0" smtClean="0">
              <a:ea typeface="新細明體" pitchFamily="18" charset="-120"/>
            </a:endParaRPr>
          </a:p>
        </p:txBody>
      </p:sp>
      <p:sp>
        <p:nvSpPr>
          <p:cNvPr id="6" name="Rectangle 13"/>
          <p:cNvSpPr txBox="1">
            <a:spLocks noChangeArrowheads="1"/>
          </p:cNvSpPr>
          <p:nvPr/>
        </p:nvSpPr>
        <p:spPr>
          <a:xfrm>
            <a:off x="7042150" y="6356350"/>
            <a:ext cx="1905000" cy="45720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4D33FE8-D305-4FA5-90C1-C68C28E7B444}" type="slidenum">
              <a:rPr lang="zh-CN" altLang="en-US" sz="1400" smtClean="0">
                <a:ea typeface="+mn-ea"/>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lang="en-US" altLang="zh-CN" sz="1400" dirty="0">
              <a:ea typeface="+mn-ea"/>
            </a:endParaRPr>
          </a:p>
        </p:txBody>
      </p:sp>
      <p:sp>
        <p:nvSpPr>
          <p:cNvPr id="7" name="Rectangle 2"/>
          <p:cNvSpPr>
            <a:spLocks noGrp="1" noChangeArrowheads="1"/>
          </p:cNvSpPr>
          <p:nvPr>
            <p:ph type="title"/>
          </p:nvPr>
        </p:nvSpPr>
        <p:spPr>
          <a:xfrm>
            <a:off x="1043608" y="214313"/>
            <a:ext cx="7848872" cy="1462087"/>
          </a:xfrm>
        </p:spPr>
        <p:txBody>
          <a:bodyPr/>
          <a:lstStyle/>
          <a:p>
            <a:r>
              <a:rPr lang="en-US" altLang="zh-CN" sz="3600" dirty="0" smtClean="0"/>
              <a:t>Selective Filtering</a:t>
            </a:r>
          </a:p>
        </p:txBody>
      </p:sp>
      <p:pic>
        <p:nvPicPr>
          <p:cNvPr id="745474" name="Picture 2"/>
          <p:cNvPicPr>
            <a:picLocks noChangeAspect="1" noChangeArrowheads="1"/>
          </p:cNvPicPr>
          <p:nvPr/>
        </p:nvPicPr>
        <p:blipFill>
          <a:blip r:embed="rId2" cstate="print"/>
          <a:srcRect/>
          <a:stretch>
            <a:fillRect/>
          </a:stretch>
        </p:blipFill>
        <p:spPr bwMode="auto">
          <a:xfrm>
            <a:off x="755576" y="2780928"/>
            <a:ext cx="7745442" cy="367240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Rectangle 3"/>
          <p:cNvSpPr>
            <a:spLocks noGrp="1" noChangeArrowheads="1"/>
          </p:cNvSpPr>
          <p:nvPr>
            <p:ph type="body" sz="half" idx="1"/>
          </p:nvPr>
        </p:nvSpPr>
        <p:spPr bwMode="auto">
          <a:xfrm>
            <a:off x="395536" y="1988840"/>
            <a:ext cx="8458200" cy="4669979"/>
          </a:xfrm>
          <a:noFill/>
          <a:ln>
            <a:miter lim="800000"/>
            <a:headEnd/>
            <a:tailEnd/>
          </a:ln>
        </p:spPr>
        <p:txBody>
          <a:bodyPr vert="horz" wrap="square" lIns="91440" tIns="45720" rIns="91440" bIns="45720" numCol="1" anchor="t" anchorCtr="0" compatLnSpc="1">
            <a:prstTxWarp prst="textNoShape">
              <a:avLst/>
            </a:prstTxWarp>
          </a:bodyPr>
          <a:lstStyle/>
          <a:p>
            <a:r>
              <a:rPr lang="en-US" altLang="zh-TW" dirty="0" smtClean="0">
                <a:ea typeface="新細明體" pitchFamily="18" charset="-120"/>
              </a:rPr>
              <a:t>Notch Filters</a:t>
            </a:r>
          </a:p>
          <a:p>
            <a:pPr lvl="1"/>
            <a:r>
              <a:rPr lang="en-US" altLang="zh-TW" dirty="0" smtClean="0">
                <a:ea typeface="新細明體" pitchFamily="18" charset="-120"/>
              </a:rPr>
              <a:t>Notch filters are the most useful of the selective filters.</a:t>
            </a:r>
          </a:p>
          <a:p>
            <a:pPr lvl="1"/>
            <a:r>
              <a:rPr lang="en-US" altLang="zh-CN" dirty="0" smtClean="0"/>
              <a:t>A notch filter reject (or pass) frequencies in a predefined neighborhood about the centre of the frequency rectangle</a:t>
            </a:r>
          </a:p>
          <a:p>
            <a:pPr lvl="1"/>
            <a:r>
              <a:rPr lang="en-US" altLang="zh-CN" dirty="0" smtClean="0"/>
              <a:t>Zero-phase-shift filters must be symmetric about the origin, so a notch with center at (</a:t>
            </a:r>
            <a:r>
              <a:rPr lang="en-US" altLang="zh-CN" i="1" dirty="0" smtClean="0"/>
              <a:t>u</a:t>
            </a:r>
            <a:r>
              <a:rPr lang="en-US" altLang="zh-CN" i="1" baseline="-25000" dirty="0" smtClean="0"/>
              <a:t>0</a:t>
            </a:r>
            <a:r>
              <a:rPr lang="en-US" altLang="zh-CN" dirty="0" smtClean="0"/>
              <a:t>,</a:t>
            </a:r>
            <a:r>
              <a:rPr lang="en-US" altLang="zh-CN" i="1" dirty="0" smtClean="0"/>
              <a:t>v</a:t>
            </a:r>
            <a:r>
              <a:rPr lang="en-US" altLang="zh-CN" i="1" baseline="-25000" dirty="0" smtClean="0"/>
              <a:t>0</a:t>
            </a:r>
            <a:r>
              <a:rPr lang="en-US" altLang="zh-CN" dirty="0" smtClean="0"/>
              <a:t>) must have a corresponding notch at location (-</a:t>
            </a:r>
            <a:r>
              <a:rPr lang="en-US" altLang="zh-CN" i="1" dirty="0" smtClean="0"/>
              <a:t>u</a:t>
            </a:r>
            <a:r>
              <a:rPr lang="en-US" altLang="zh-CN" i="1" baseline="-25000" dirty="0" smtClean="0"/>
              <a:t>0</a:t>
            </a:r>
            <a:r>
              <a:rPr lang="en-US" altLang="zh-CN" dirty="0" smtClean="0"/>
              <a:t>,-</a:t>
            </a:r>
            <a:r>
              <a:rPr lang="en-US" altLang="zh-CN" i="1" dirty="0" smtClean="0"/>
              <a:t>v</a:t>
            </a:r>
            <a:r>
              <a:rPr lang="en-US" altLang="zh-CN" i="1" baseline="-25000" dirty="0" smtClean="0"/>
              <a:t>0</a:t>
            </a:r>
            <a:r>
              <a:rPr lang="en-US" altLang="zh-CN" dirty="0" smtClean="0"/>
              <a:t>).</a:t>
            </a:r>
          </a:p>
        </p:txBody>
      </p:sp>
      <p:sp>
        <p:nvSpPr>
          <p:cNvPr id="6" name="Rectangle 13"/>
          <p:cNvSpPr txBox="1">
            <a:spLocks noChangeArrowheads="1"/>
          </p:cNvSpPr>
          <p:nvPr/>
        </p:nvSpPr>
        <p:spPr>
          <a:xfrm>
            <a:off x="7042150" y="6356350"/>
            <a:ext cx="1905000" cy="45720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4D33FE8-D305-4FA5-90C1-C68C28E7B444}" type="slidenum">
              <a:rPr lang="zh-CN" altLang="en-US" sz="1400" smtClean="0">
                <a:ea typeface="+mn-ea"/>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lang="en-US" altLang="zh-CN" sz="1400" dirty="0">
              <a:ea typeface="+mn-ea"/>
            </a:endParaRPr>
          </a:p>
        </p:txBody>
      </p:sp>
      <p:sp>
        <p:nvSpPr>
          <p:cNvPr id="7" name="Rectangle 2"/>
          <p:cNvSpPr>
            <a:spLocks noGrp="1" noChangeArrowheads="1"/>
          </p:cNvSpPr>
          <p:nvPr>
            <p:ph type="title"/>
          </p:nvPr>
        </p:nvSpPr>
        <p:spPr>
          <a:xfrm>
            <a:off x="1043608" y="214313"/>
            <a:ext cx="7848872" cy="1462087"/>
          </a:xfrm>
        </p:spPr>
        <p:txBody>
          <a:bodyPr/>
          <a:lstStyle/>
          <a:p>
            <a:r>
              <a:rPr lang="en-US" altLang="zh-CN" sz="3600" dirty="0" smtClean="0"/>
              <a:t>Selective Filtering</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Rectangle 3"/>
          <p:cNvSpPr>
            <a:spLocks noGrp="1" noChangeArrowheads="1"/>
          </p:cNvSpPr>
          <p:nvPr>
            <p:ph type="body" sz="half" idx="1"/>
          </p:nvPr>
        </p:nvSpPr>
        <p:spPr bwMode="auto">
          <a:xfrm>
            <a:off x="395536" y="1988840"/>
            <a:ext cx="8568952" cy="4669979"/>
          </a:xfrm>
          <a:noFill/>
          <a:ln>
            <a:miter lim="800000"/>
            <a:headEnd/>
            <a:tailEnd/>
          </a:ln>
        </p:spPr>
        <p:txBody>
          <a:bodyPr vert="horz" wrap="square" lIns="91440" tIns="45720" rIns="91440" bIns="45720" numCol="1" anchor="t" anchorCtr="0" compatLnSpc="1">
            <a:prstTxWarp prst="textNoShape">
              <a:avLst/>
            </a:prstTxWarp>
          </a:bodyPr>
          <a:lstStyle/>
          <a:p>
            <a:r>
              <a:rPr lang="en-US" altLang="zh-TW" dirty="0" smtClean="0">
                <a:ea typeface="新細明體" pitchFamily="18" charset="-120"/>
              </a:rPr>
              <a:t>Notch Filters</a:t>
            </a:r>
          </a:p>
          <a:p>
            <a:pPr lvl="1"/>
            <a:r>
              <a:rPr lang="en-US" altLang="zh-CN" dirty="0" smtClean="0"/>
              <a:t>Notch reject filters are constructed as products of </a:t>
            </a:r>
            <a:r>
              <a:rPr lang="en-US" altLang="zh-CN" dirty="0" err="1" smtClean="0"/>
              <a:t>highpass</a:t>
            </a:r>
            <a:r>
              <a:rPr lang="en-US" altLang="zh-CN" dirty="0" smtClean="0"/>
              <a:t> filters whose centers have been translated to the centers of the notches. The general form is:</a:t>
            </a:r>
          </a:p>
          <a:p>
            <a:pPr lvl="1"/>
            <a:endParaRPr lang="en-US" altLang="zh-TW" dirty="0" smtClean="0">
              <a:ea typeface="新細明體" pitchFamily="18" charset="-120"/>
            </a:endParaRPr>
          </a:p>
          <a:p>
            <a:pPr lvl="1"/>
            <a:endParaRPr lang="en-US" altLang="zh-TW" dirty="0" smtClean="0">
              <a:ea typeface="新細明體" pitchFamily="18" charset="-120"/>
            </a:endParaRPr>
          </a:p>
          <a:p>
            <a:pPr lvl="1"/>
            <a:endParaRPr lang="en-US" altLang="zh-TW" dirty="0" smtClean="0">
              <a:ea typeface="新細明體" pitchFamily="18" charset="-120"/>
            </a:endParaRPr>
          </a:p>
          <a:p>
            <a:pPr lvl="1">
              <a:buNone/>
            </a:pPr>
            <a:r>
              <a:rPr lang="en-US" altLang="zh-TW" dirty="0" smtClean="0">
                <a:ea typeface="新細明體" pitchFamily="18" charset="-120"/>
              </a:rPr>
              <a:t> Where </a:t>
            </a:r>
            <a:r>
              <a:rPr lang="en-US" altLang="zh-TW" i="1" dirty="0" err="1" smtClean="0">
                <a:ea typeface="新細明體" pitchFamily="18" charset="-120"/>
              </a:rPr>
              <a:t>H</a:t>
            </a:r>
            <a:r>
              <a:rPr lang="en-US" altLang="zh-TW" i="1" baseline="-25000" dirty="0" err="1" smtClean="0">
                <a:ea typeface="新細明體" pitchFamily="18" charset="-120"/>
              </a:rPr>
              <a:t>k</a:t>
            </a:r>
            <a:r>
              <a:rPr lang="en-US" altLang="zh-TW" i="1" dirty="0" smtClean="0">
                <a:ea typeface="新細明體" pitchFamily="18" charset="-120"/>
              </a:rPr>
              <a:t>(</a:t>
            </a:r>
            <a:r>
              <a:rPr lang="en-US" altLang="zh-TW" i="1" dirty="0" err="1" smtClean="0">
                <a:ea typeface="新細明體" pitchFamily="18" charset="-120"/>
              </a:rPr>
              <a:t>u,v</a:t>
            </a:r>
            <a:r>
              <a:rPr lang="en-US" altLang="zh-TW" i="1" dirty="0" smtClean="0">
                <a:ea typeface="新細明體" pitchFamily="18" charset="-120"/>
              </a:rPr>
              <a:t>) </a:t>
            </a:r>
            <a:r>
              <a:rPr lang="en-US" altLang="zh-TW" dirty="0" smtClean="0">
                <a:ea typeface="新細明體" pitchFamily="18" charset="-120"/>
              </a:rPr>
              <a:t>and </a:t>
            </a:r>
            <a:r>
              <a:rPr lang="en-US" altLang="zh-TW" i="1" dirty="0" smtClean="0">
                <a:ea typeface="新細明體" pitchFamily="18" charset="-120"/>
              </a:rPr>
              <a:t>H</a:t>
            </a:r>
            <a:r>
              <a:rPr lang="en-US" altLang="zh-TW" i="1" baseline="-25000" dirty="0" smtClean="0">
                <a:ea typeface="新細明體" pitchFamily="18" charset="-120"/>
              </a:rPr>
              <a:t>-k</a:t>
            </a:r>
            <a:r>
              <a:rPr lang="en-US" altLang="zh-TW" i="1" dirty="0" smtClean="0">
                <a:ea typeface="新細明體" pitchFamily="18" charset="-120"/>
              </a:rPr>
              <a:t>(</a:t>
            </a:r>
            <a:r>
              <a:rPr lang="en-US" altLang="zh-TW" i="1" dirty="0" err="1" smtClean="0">
                <a:ea typeface="新細明體" pitchFamily="18" charset="-120"/>
              </a:rPr>
              <a:t>u,v</a:t>
            </a:r>
            <a:r>
              <a:rPr lang="en-US" altLang="zh-TW" i="1" dirty="0" smtClean="0">
                <a:ea typeface="新細明體" pitchFamily="18" charset="-120"/>
              </a:rPr>
              <a:t>)</a:t>
            </a:r>
            <a:r>
              <a:rPr lang="en-US" altLang="zh-TW" dirty="0" smtClean="0">
                <a:ea typeface="新細明體" pitchFamily="18" charset="-120"/>
              </a:rPr>
              <a:t> are </a:t>
            </a:r>
            <a:r>
              <a:rPr lang="en-US" altLang="zh-TW" dirty="0" err="1" smtClean="0">
                <a:ea typeface="新細明體" pitchFamily="18" charset="-120"/>
              </a:rPr>
              <a:t>highpass</a:t>
            </a:r>
            <a:r>
              <a:rPr lang="en-US" altLang="zh-TW" dirty="0" smtClean="0">
                <a:ea typeface="新細明體" pitchFamily="18" charset="-120"/>
              </a:rPr>
              <a:t> filters whose centers are at (</a:t>
            </a:r>
            <a:r>
              <a:rPr lang="en-US" altLang="zh-TW" i="1" dirty="0" err="1" smtClean="0">
                <a:ea typeface="新細明體" pitchFamily="18" charset="-120"/>
              </a:rPr>
              <a:t>u</a:t>
            </a:r>
            <a:r>
              <a:rPr lang="en-US" altLang="zh-TW" i="1" baseline="-25000" dirty="0" err="1" smtClean="0">
                <a:ea typeface="新細明體" pitchFamily="18" charset="-120"/>
              </a:rPr>
              <a:t>k</a:t>
            </a:r>
            <a:r>
              <a:rPr lang="en-US" altLang="zh-TW" dirty="0" err="1" smtClean="0">
                <a:ea typeface="新細明體" pitchFamily="18" charset="-120"/>
              </a:rPr>
              <a:t>,</a:t>
            </a:r>
            <a:r>
              <a:rPr lang="en-US" altLang="zh-TW" i="1" dirty="0" err="1" smtClean="0">
                <a:ea typeface="新細明體" pitchFamily="18" charset="-120"/>
              </a:rPr>
              <a:t>v</a:t>
            </a:r>
            <a:r>
              <a:rPr lang="en-US" altLang="zh-TW" i="1" baseline="-25000" dirty="0" err="1" smtClean="0">
                <a:ea typeface="新細明體" pitchFamily="18" charset="-120"/>
              </a:rPr>
              <a:t>k</a:t>
            </a:r>
            <a:r>
              <a:rPr lang="en-US" altLang="zh-TW" dirty="0" smtClean="0">
                <a:ea typeface="新細明體" pitchFamily="18" charset="-120"/>
              </a:rPr>
              <a:t>) and (-</a:t>
            </a:r>
            <a:r>
              <a:rPr lang="en-US" altLang="zh-TW" i="1" dirty="0" err="1" smtClean="0">
                <a:ea typeface="新細明體" pitchFamily="18" charset="-120"/>
              </a:rPr>
              <a:t>u</a:t>
            </a:r>
            <a:r>
              <a:rPr lang="en-US" altLang="zh-TW" i="1" baseline="-25000" dirty="0" err="1" smtClean="0">
                <a:ea typeface="新細明體" pitchFamily="18" charset="-120"/>
              </a:rPr>
              <a:t>k</a:t>
            </a:r>
            <a:r>
              <a:rPr lang="en-US" altLang="zh-TW" dirty="0" err="1" smtClean="0">
                <a:ea typeface="新細明體" pitchFamily="18" charset="-120"/>
              </a:rPr>
              <a:t>,-</a:t>
            </a:r>
            <a:r>
              <a:rPr lang="en-US" altLang="zh-TW" i="1" dirty="0" err="1" smtClean="0">
                <a:ea typeface="新細明體" pitchFamily="18" charset="-120"/>
              </a:rPr>
              <a:t>v</a:t>
            </a:r>
            <a:r>
              <a:rPr lang="en-US" altLang="zh-TW" i="1" baseline="-25000" dirty="0" err="1" smtClean="0">
                <a:ea typeface="新細明體" pitchFamily="18" charset="-120"/>
              </a:rPr>
              <a:t>k</a:t>
            </a:r>
            <a:r>
              <a:rPr lang="en-US" altLang="zh-TW" dirty="0" smtClean="0">
                <a:ea typeface="新細明體" pitchFamily="18" charset="-120"/>
              </a:rPr>
              <a:t>) , respectively</a:t>
            </a:r>
          </a:p>
        </p:txBody>
      </p:sp>
      <p:sp>
        <p:nvSpPr>
          <p:cNvPr id="6" name="Rectangle 13"/>
          <p:cNvSpPr txBox="1">
            <a:spLocks noChangeArrowheads="1"/>
          </p:cNvSpPr>
          <p:nvPr/>
        </p:nvSpPr>
        <p:spPr>
          <a:xfrm>
            <a:off x="7042150" y="6356350"/>
            <a:ext cx="1905000" cy="45720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4D33FE8-D305-4FA5-90C1-C68C28E7B444}" type="slidenum">
              <a:rPr lang="zh-CN" altLang="en-US" sz="1400" smtClean="0">
                <a:ea typeface="+mn-ea"/>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lang="en-US" altLang="zh-CN" sz="1400" dirty="0">
              <a:ea typeface="+mn-ea"/>
            </a:endParaRPr>
          </a:p>
        </p:txBody>
      </p:sp>
      <p:sp>
        <p:nvSpPr>
          <p:cNvPr id="7" name="Rectangle 2"/>
          <p:cNvSpPr>
            <a:spLocks noGrp="1" noChangeArrowheads="1"/>
          </p:cNvSpPr>
          <p:nvPr>
            <p:ph type="title"/>
          </p:nvPr>
        </p:nvSpPr>
        <p:spPr>
          <a:xfrm>
            <a:off x="1043608" y="214313"/>
            <a:ext cx="7848872" cy="1462087"/>
          </a:xfrm>
        </p:spPr>
        <p:txBody>
          <a:bodyPr/>
          <a:lstStyle/>
          <a:p>
            <a:r>
              <a:rPr lang="en-US" altLang="zh-CN" sz="3600" dirty="0" smtClean="0"/>
              <a:t>Selective Filtering</a:t>
            </a:r>
          </a:p>
        </p:txBody>
      </p:sp>
      <p:pic>
        <p:nvPicPr>
          <p:cNvPr id="746498" name="Picture 2"/>
          <p:cNvPicPr>
            <a:picLocks noChangeAspect="1" noChangeArrowheads="1"/>
          </p:cNvPicPr>
          <p:nvPr/>
        </p:nvPicPr>
        <p:blipFill>
          <a:blip r:embed="rId2" cstate="print"/>
          <a:srcRect/>
          <a:stretch>
            <a:fillRect/>
          </a:stretch>
        </p:blipFill>
        <p:spPr bwMode="auto">
          <a:xfrm>
            <a:off x="1763688" y="3861048"/>
            <a:ext cx="5403391" cy="158417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Rectangle 3"/>
          <p:cNvSpPr>
            <a:spLocks noGrp="1" noChangeArrowheads="1"/>
          </p:cNvSpPr>
          <p:nvPr>
            <p:ph type="body" sz="half" idx="1"/>
          </p:nvPr>
        </p:nvSpPr>
        <p:spPr bwMode="auto">
          <a:xfrm>
            <a:off x="395536" y="1988840"/>
            <a:ext cx="8458200" cy="4669979"/>
          </a:xfrm>
          <a:noFill/>
          <a:ln>
            <a:miter lim="800000"/>
            <a:headEnd/>
            <a:tailEnd/>
          </a:ln>
        </p:spPr>
        <p:txBody>
          <a:bodyPr vert="horz" wrap="square" lIns="91440" tIns="45720" rIns="91440" bIns="45720" numCol="1" anchor="t" anchorCtr="0" compatLnSpc="1">
            <a:prstTxWarp prst="textNoShape">
              <a:avLst/>
            </a:prstTxWarp>
          </a:bodyPr>
          <a:lstStyle/>
          <a:p>
            <a:pPr lvl="1"/>
            <a:r>
              <a:rPr lang="en-US" altLang="zh-TW" dirty="0" smtClean="0">
                <a:ea typeface="新細明體" pitchFamily="18" charset="-120"/>
              </a:rPr>
              <a:t>These centers are specified with respect to the center of the frequency rectangle, (</a:t>
            </a:r>
            <a:r>
              <a:rPr lang="en-US" altLang="zh-TW" i="1" dirty="0" smtClean="0">
                <a:ea typeface="新細明體" pitchFamily="18" charset="-120"/>
              </a:rPr>
              <a:t>M/2</a:t>
            </a:r>
            <a:r>
              <a:rPr lang="en-US" altLang="zh-TW" dirty="0" smtClean="0">
                <a:ea typeface="新細明體" pitchFamily="18" charset="-120"/>
              </a:rPr>
              <a:t>,</a:t>
            </a:r>
            <a:r>
              <a:rPr lang="en-US" altLang="zh-TW" i="1" dirty="0" smtClean="0">
                <a:ea typeface="新細明體" pitchFamily="18" charset="-120"/>
              </a:rPr>
              <a:t>N/2</a:t>
            </a:r>
            <a:r>
              <a:rPr lang="en-US" altLang="zh-TW" dirty="0" smtClean="0">
                <a:ea typeface="新細明體" pitchFamily="18" charset="-120"/>
              </a:rPr>
              <a:t>). The distance computations for each filter are thus carried out using the expressions</a:t>
            </a:r>
          </a:p>
        </p:txBody>
      </p:sp>
      <p:sp>
        <p:nvSpPr>
          <p:cNvPr id="6" name="Rectangle 13"/>
          <p:cNvSpPr txBox="1">
            <a:spLocks noChangeArrowheads="1"/>
          </p:cNvSpPr>
          <p:nvPr/>
        </p:nvSpPr>
        <p:spPr>
          <a:xfrm>
            <a:off x="7042150" y="6356350"/>
            <a:ext cx="1905000" cy="45720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4D33FE8-D305-4FA5-90C1-C68C28E7B444}" type="slidenum">
              <a:rPr lang="zh-CN" altLang="en-US" sz="1400" smtClean="0">
                <a:ea typeface="+mn-ea"/>
              </a:rPr>
              <a:pPr marL="0" marR="0" lvl="0" indent="0" algn="r" defTabSz="914400" rtl="0" eaLnBrk="1" fontAlgn="base" latinLnBrk="0" hangingPunct="1">
                <a:lnSpc>
                  <a:spcPct val="100000"/>
                </a:lnSpc>
                <a:spcBef>
                  <a:spcPct val="0"/>
                </a:spcBef>
                <a:spcAft>
                  <a:spcPct val="0"/>
                </a:spcAft>
                <a:buClrTx/>
                <a:buSzTx/>
                <a:buFontTx/>
                <a:buNone/>
                <a:tabLst/>
                <a:defRPr/>
              </a:pPr>
              <a:t>56</a:t>
            </a:fld>
            <a:endParaRPr lang="en-US" altLang="zh-CN" sz="1400" dirty="0">
              <a:ea typeface="+mn-ea"/>
            </a:endParaRPr>
          </a:p>
        </p:txBody>
      </p:sp>
      <p:sp>
        <p:nvSpPr>
          <p:cNvPr id="7" name="Rectangle 2"/>
          <p:cNvSpPr>
            <a:spLocks noGrp="1" noChangeArrowheads="1"/>
          </p:cNvSpPr>
          <p:nvPr>
            <p:ph type="title"/>
          </p:nvPr>
        </p:nvSpPr>
        <p:spPr>
          <a:xfrm>
            <a:off x="1043608" y="214313"/>
            <a:ext cx="7848872" cy="1462087"/>
          </a:xfrm>
        </p:spPr>
        <p:txBody>
          <a:bodyPr/>
          <a:lstStyle/>
          <a:p>
            <a:r>
              <a:rPr lang="en-US" altLang="zh-CN" sz="3600" dirty="0" smtClean="0"/>
              <a:t>Selective Filtering</a:t>
            </a:r>
          </a:p>
        </p:txBody>
      </p:sp>
      <p:pic>
        <p:nvPicPr>
          <p:cNvPr id="747522" name="Picture 2"/>
          <p:cNvPicPr>
            <a:picLocks noChangeAspect="1" noChangeArrowheads="1"/>
          </p:cNvPicPr>
          <p:nvPr/>
        </p:nvPicPr>
        <p:blipFill>
          <a:blip r:embed="rId2" cstate="print"/>
          <a:srcRect/>
          <a:stretch>
            <a:fillRect/>
          </a:stretch>
        </p:blipFill>
        <p:spPr bwMode="auto">
          <a:xfrm>
            <a:off x="1259632" y="3829193"/>
            <a:ext cx="7344816" cy="125599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Rectangle 3"/>
          <p:cNvSpPr>
            <a:spLocks noGrp="1" noChangeArrowheads="1"/>
          </p:cNvSpPr>
          <p:nvPr>
            <p:ph type="body" sz="half" idx="1"/>
          </p:nvPr>
        </p:nvSpPr>
        <p:spPr bwMode="auto">
          <a:xfrm>
            <a:off x="395536" y="1844824"/>
            <a:ext cx="8458200" cy="4669979"/>
          </a:xfrm>
          <a:noFill/>
          <a:ln>
            <a:miter lim="800000"/>
            <a:headEnd/>
            <a:tailEnd/>
          </a:ln>
        </p:spPr>
        <p:txBody>
          <a:bodyPr vert="horz" wrap="square" lIns="91440" tIns="45720" rIns="91440" bIns="45720" numCol="1" anchor="t" anchorCtr="0" compatLnSpc="1">
            <a:prstTxWarp prst="textNoShape">
              <a:avLst/>
            </a:prstTxWarp>
          </a:bodyPr>
          <a:lstStyle/>
          <a:p>
            <a:r>
              <a:rPr lang="en-US" altLang="zh-CN" sz="2800" dirty="0" smtClean="0"/>
              <a:t>Example: Butterworth notch reject filter of order </a:t>
            </a:r>
            <a:r>
              <a:rPr lang="en-US" altLang="zh-CN" sz="2800" i="1" dirty="0" smtClean="0"/>
              <a:t>n</a:t>
            </a:r>
            <a:r>
              <a:rPr lang="en-US" altLang="zh-CN" sz="2800" dirty="0" smtClean="0"/>
              <a:t>, containing 3 notch pairs:</a:t>
            </a:r>
          </a:p>
          <a:p>
            <a:endParaRPr lang="en-US" altLang="zh-TW" sz="2800" dirty="0" smtClean="0">
              <a:ea typeface="新細明體" pitchFamily="18" charset="-120"/>
            </a:endParaRPr>
          </a:p>
          <a:p>
            <a:endParaRPr lang="en-US" altLang="zh-TW" sz="2800" dirty="0" smtClean="0">
              <a:ea typeface="新細明體" pitchFamily="18" charset="-120"/>
            </a:endParaRPr>
          </a:p>
          <a:p>
            <a:pPr>
              <a:buNone/>
            </a:pPr>
            <a:r>
              <a:rPr lang="en-US" altLang="zh-CN" sz="2800" dirty="0" smtClean="0"/>
              <a:t>    Where, </a:t>
            </a:r>
            <a:r>
              <a:rPr lang="en-US" altLang="zh-CN" sz="2800" i="1" dirty="0" err="1" smtClean="0"/>
              <a:t>D</a:t>
            </a:r>
            <a:r>
              <a:rPr lang="en-US" altLang="zh-CN" sz="2800" i="1" baseline="-25000" dirty="0" err="1" smtClean="0"/>
              <a:t>k</a:t>
            </a:r>
            <a:r>
              <a:rPr lang="en-US" altLang="zh-CN" sz="2800" dirty="0" smtClean="0"/>
              <a:t> and </a:t>
            </a:r>
            <a:r>
              <a:rPr lang="en-US" altLang="zh-CN" sz="2800" i="1" dirty="0" smtClean="0"/>
              <a:t>D</a:t>
            </a:r>
            <a:r>
              <a:rPr lang="en-US" altLang="zh-CN" sz="2800" i="1" baseline="-25000" dirty="0" smtClean="0"/>
              <a:t>-k</a:t>
            </a:r>
            <a:r>
              <a:rPr lang="en-US" altLang="zh-CN" sz="2800" i="1" dirty="0" smtClean="0"/>
              <a:t> </a:t>
            </a:r>
            <a:r>
              <a:rPr lang="en-US" altLang="zh-CN" sz="2800" dirty="0" smtClean="0"/>
              <a:t>are as before. The constant </a:t>
            </a:r>
            <a:r>
              <a:rPr lang="en-US" altLang="zh-CN" sz="2800" i="1" dirty="0" smtClean="0"/>
              <a:t>D</a:t>
            </a:r>
            <a:r>
              <a:rPr lang="en-US" altLang="zh-CN" sz="2800" i="1" baseline="-25000" dirty="0" smtClean="0"/>
              <a:t>0k</a:t>
            </a:r>
            <a:r>
              <a:rPr lang="en-US" altLang="zh-CN" sz="2800" dirty="0" smtClean="0"/>
              <a:t> is the same for each pair of notches, but it can be different for different pairs.</a:t>
            </a:r>
          </a:p>
          <a:p>
            <a:r>
              <a:rPr lang="en-US" altLang="zh-CN" sz="2800" dirty="0" smtClean="0"/>
              <a:t>A </a:t>
            </a:r>
            <a:r>
              <a:rPr lang="en-US" altLang="zh-CN" sz="2800" i="1" dirty="0" smtClean="0"/>
              <a:t>Notch Pass filter </a:t>
            </a:r>
            <a:r>
              <a:rPr lang="en-US" altLang="zh-CN" sz="2800" dirty="0" smtClean="0"/>
              <a:t>(NP) is obtained from a</a:t>
            </a:r>
            <a:r>
              <a:rPr lang="en-US" altLang="zh-CN" sz="2800" i="1" dirty="0" smtClean="0"/>
              <a:t> Notch Reject filter </a:t>
            </a:r>
            <a:r>
              <a:rPr lang="en-US" altLang="zh-CN" sz="2800" dirty="0" smtClean="0"/>
              <a:t>(NR) using:</a:t>
            </a:r>
            <a:endParaRPr lang="en-US" altLang="zh-TW" sz="2800" dirty="0" smtClean="0">
              <a:ea typeface="新細明體" pitchFamily="18" charset="-120"/>
            </a:endParaRPr>
          </a:p>
        </p:txBody>
      </p:sp>
      <p:sp>
        <p:nvSpPr>
          <p:cNvPr id="6" name="Rectangle 13"/>
          <p:cNvSpPr txBox="1">
            <a:spLocks noChangeArrowheads="1"/>
          </p:cNvSpPr>
          <p:nvPr/>
        </p:nvSpPr>
        <p:spPr>
          <a:xfrm>
            <a:off x="7042150" y="6356350"/>
            <a:ext cx="1905000" cy="45720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4D33FE8-D305-4FA5-90C1-C68C28E7B444}" type="slidenum">
              <a:rPr lang="zh-CN" altLang="en-US" sz="1400" smtClean="0">
                <a:ea typeface="+mn-ea"/>
              </a:rPr>
              <a:pPr marL="0" marR="0" lvl="0" indent="0" algn="r" defTabSz="914400" rtl="0" eaLnBrk="1" fontAlgn="base" latinLnBrk="0" hangingPunct="1">
                <a:lnSpc>
                  <a:spcPct val="100000"/>
                </a:lnSpc>
                <a:spcBef>
                  <a:spcPct val="0"/>
                </a:spcBef>
                <a:spcAft>
                  <a:spcPct val="0"/>
                </a:spcAft>
                <a:buClrTx/>
                <a:buSzTx/>
                <a:buFontTx/>
                <a:buNone/>
                <a:tabLst/>
                <a:defRPr/>
              </a:pPr>
              <a:t>57</a:t>
            </a:fld>
            <a:endParaRPr lang="en-US" altLang="zh-CN" sz="1400" dirty="0">
              <a:ea typeface="+mn-ea"/>
            </a:endParaRPr>
          </a:p>
        </p:txBody>
      </p:sp>
      <p:sp>
        <p:nvSpPr>
          <p:cNvPr id="7" name="Rectangle 2"/>
          <p:cNvSpPr>
            <a:spLocks noGrp="1" noChangeArrowheads="1"/>
          </p:cNvSpPr>
          <p:nvPr>
            <p:ph type="title"/>
          </p:nvPr>
        </p:nvSpPr>
        <p:spPr>
          <a:xfrm>
            <a:off x="1043608" y="214313"/>
            <a:ext cx="7848872" cy="1462087"/>
          </a:xfrm>
        </p:spPr>
        <p:txBody>
          <a:bodyPr/>
          <a:lstStyle/>
          <a:p>
            <a:r>
              <a:rPr lang="en-US" altLang="zh-CN" sz="3600" dirty="0" smtClean="0"/>
              <a:t>Selective Filtering</a:t>
            </a:r>
          </a:p>
        </p:txBody>
      </p:sp>
      <p:pic>
        <p:nvPicPr>
          <p:cNvPr id="748546" name="Picture 2"/>
          <p:cNvPicPr>
            <a:picLocks noChangeAspect="1" noChangeArrowheads="1"/>
          </p:cNvPicPr>
          <p:nvPr/>
        </p:nvPicPr>
        <p:blipFill>
          <a:blip r:embed="rId2" cstate="print"/>
          <a:srcRect/>
          <a:stretch>
            <a:fillRect/>
          </a:stretch>
        </p:blipFill>
        <p:spPr bwMode="auto">
          <a:xfrm>
            <a:off x="755576" y="2708920"/>
            <a:ext cx="8006976" cy="1080120"/>
          </a:xfrm>
          <a:prstGeom prst="rect">
            <a:avLst/>
          </a:prstGeom>
          <a:noFill/>
          <a:ln w="9525">
            <a:noFill/>
            <a:miter lim="800000"/>
            <a:headEnd/>
            <a:tailEnd/>
          </a:ln>
        </p:spPr>
      </p:pic>
      <p:pic>
        <p:nvPicPr>
          <p:cNvPr id="748547" name="Picture 3"/>
          <p:cNvPicPr>
            <a:picLocks noChangeAspect="1" noChangeArrowheads="1"/>
          </p:cNvPicPr>
          <p:nvPr/>
        </p:nvPicPr>
        <p:blipFill>
          <a:blip r:embed="rId3" cstate="print"/>
          <a:srcRect/>
          <a:stretch>
            <a:fillRect/>
          </a:stretch>
        </p:blipFill>
        <p:spPr bwMode="auto">
          <a:xfrm>
            <a:off x="2195736" y="6093296"/>
            <a:ext cx="4562427" cy="7920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Rectangle 3"/>
          <p:cNvSpPr>
            <a:spLocks noGrp="1" noChangeArrowheads="1"/>
          </p:cNvSpPr>
          <p:nvPr>
            <p:ph type="body" sz="half" idx="1"/>
          </p:nvPr>
        </p:nvSpPr>
        <p:spPr bwMode="auto">
          <a:xfrm>
            <a:off x="395536" y="1988840"/>
            <a:ext cx="8458200" cy="4669979"/>
          </a:xfrm>
          <a:noFill/>
          <a:ln>
            <a:miter lim="800000"/>
            <a:headEnd/>
            <a:tailEnd/>
          </a:ln>
        </p:spPr>
        <p:txBody>
          <a:bodyPr vert="horz" wrap="square" lIns="91440" tIns="45720" rIns="91440" bIns="45720" numCol="1" anchor="t" anchorCtr="0" compatLnSpc="1">
            <a:prstTxWarp prst="textNoShape">
              <a:avLst/>
            </a:prstTxWarp>
          </a:bodyPr>
          <a:lstStyle/>
          <a:p>
            <a:endParaRPr lang="en-US" altLang="zh-TW" dirty="0" smtClean="0">
              <a:ea typeface="新細明體" pitchFamily="18" charset="-120"/>
            </a:endParaRPr>
          </a:p>
        </p:txBody>
      </p:sp>
      <p:sp>
        <p:nvSpPr>
          <p:cNvPr id="6" name="Rectangle 13"/>
          <p:cNvSpPr txBox="1">
            <a:spLocks noChangeArrowheads="1"/>
          </p:cNvSpPr>
          <p:nvPr/>
        </p:nvSpPr>
        <p:spPr>
          <a:xfrm>
            <a:off x="7042150" y="6356350"/>
            <a:ext cx="1905000" cy="45720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4D33FE8-D305-4FA5-90C1-C68C28E7B444}" type="slidenum">
              <a:rPr lang="zh-CN" altLang="en-US" sz="1400" smtClean="0">
                <a:ea typeface="+mn-ea"/>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lang="en-US" altLang="zh-CN" sz="1400" dirty="0">
              <a:ea typeface="+mn-ea"/>
            </a:endParaRPr>
          </a:p>
        </p:txBody>
      </p:sp>
      <p:sp>
        <p:nvSpPr>
          <p:cNvPr id="7" name="Rectangle 2"/>
          <p:cNvSpPr>
            <a:spLocks noGrp="1" noChangeArrowheads="1"/>
          </p:cNvSpPr>
          <p:nvPr>
            <p:ph type="title"/>
          </p:nvPr>
        </p:nvSpPr>
        <p:spPr>
          <a:xfrm>
            <a:off x="1043608" y="214313"/>
            <a:ext cx="7848872" cy="1462087"/>
          </a:xfrm>
        </p:spPr>
        <p:txBody>
          <a:bodyPr/>
          <a:lstStyle/>
          <a:p>
            <a:r>
              <a:rPr lang="en-US" altLang="zh-CN" sz="3600" dirty="0" smtClean="0"/>
              <a:t>Selective Filtering</a:t>
            </a:r>
          </a:p>
        </p:txBody>
      </p:sp>
      <p:pic>
        <p:nvPicPr>
          <p:cNvPr id="749570" name="Picture 2"/>
          <p:cNvPicPr>
            <a:picLocks noChangeAspect="1" noChangeArrowheads="1"/>
          </p:cNvPicPr>
          <p:nvPr/>
        </p:nvPicPr>
        <p:blipFill>
          <a:blip r:embed="rId2" cstate="print"/>
          <a:srcRect/>
          <a:stretch>
            <a:fillRect/>
          </a:stretch>
        </p:blipFill>
        <p:spPr bwMode="auto">
          <a:xfrm>
            <a:off x="1301829" y="1844824"/>
            <a:ext cx="6726555" cy="498729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Rectangle 3"/>
          <p:cNvSpPr>
            <a:spLocks noGrp="1" noChangeArrowheads="1"/>
          </p:cNvSpPr>
          <p:nvPr>
            <p:ph type="body" sz="half" idx="1"/>
          </p:nvPr>
        </p:nvSpPr>
        <p:spPr bwMode="auto">
          <a:xfrm>
            <a:off x="395536" y="1988840"/>
            <a:ext cx="8458200" cy="4669979"/>
          </a:xfrm>
          <a:noFill/>
          <a:ln>
            <a:miter lim="800000"/>
            <a:headEnd/>
            <a:tailEnd/>
          </a:ln>
        </p:spPr>
        <p:txBody>
          <a:bodyPr vert="horz" wrap="square" lIns="91440" tIns="45720" rIns="91440" bIns="45720" numCol="1" anchor="t" anchorCtr="0" compatLnSpc="1">
            <a:prstTxWarp prst="textNoShape">
              <a:avLst/>
            </a:prstTxWarp>
          </a:bodyPr>
          <a:lstStyle/>
          <a:p>
            <a:endParaRPr lang="en-US" altLang="zh-TW" dirty="0" smtClean="0">
              <a:ea typeface="新細明體" pitchFamily="18" charset="-120"/>
            </a:endParaRPr>
          </a:p>
        </p:txBody>
      </p:sp>
      <p:sp>
        <p:nvSpPr>
          <p:cNvPr id="6" name="Rectangle 13"/>
          <p:cNvSpPr txBox="1">
            <a:spLocks noChangeArrowheads="1"/>
          </p:cNvSpPr>
          <p:nvPr/>
        </p:nvSpPr>
        <p:spPr>
          <a:xfrm>
            <a:off x="7042150" y="6356350"/>
            <a:ext cx="1905000" cy="45720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4D33FE8-D305-4FA5-90C1-C68C28E7B444}" type="slidenum">
              <a:rPr lang="zh-CN" altLang="en-US" sz="1400" smtClean="0">
                <a:ea typeface="+mn-ea"/>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lang="en-US" altLang="zh-CN" sz="1400" dirty="0">
              <a:ea typeface="+mn-ea"/>
            </a:endParaRPr>
          </a:p>
        </p:txBody>
      </p:sp>
      <p:sp>
        <p:nvSpPr>
          <p:cNvPr id="7" name="Rectangle 2"/>
          <p:cNvSpPr>
            <a:spLocks noGrp="1" noChangeArrowheads="1"/>
          </p:cNvSpPr>
          <p:nvPr>
            <p:ph type="title"/>
          </p:nvPr>
        </p:nvSpPr>
        <p:spPr>
          <a:xfrm>
            <a:off x="1043608" y="214313"/>
            <a:ext cx="7848872" cy="1462087"/>
          </a:xfrm>
        </p:spPr>
        <p:txBody>
          <a:bodyPr/>
          <a:lstStyle/>
          <a:p>
            <a:r>
              <a:rPr lang="en-US" altLang="zh-CN" sz="3200" dirty="0" smtClean="0"/>
              <a:t>Selective Filtering</a:t>
            </a:r>
          </a:p>
        </p:txBody>
      </p:sp>
      <p:pic>
        <p:nvPicPr>
          <p:cNvPr id="750594" name="Picture 2"/>
          <p:cNvPicPr>
            <a:picLocks noChangeAspect="1" noChangeArrowheads="1"/>
          </p:cNvPicPr>
          <p:nvPr/>
        </p:nvPicPr>
        <p:blipFill>
          <a:blip r:embed="rId2" cstate="print"/>
          <a:srcRect/>
          <a:stretch>
            <a:fillRect/>
          </a:stretch>
        </p:blipFill>
        <p:spPr bwMode="auto">
          <a:xfrm>
            <a:off x="1206197" y="1844824"/>
            <a:ext cx="6894195" cy="498729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44D33FE8-D305-4FA5-90C1-C68C28E7B444}" type="slidenum">
              <a:rPr lang="zh-CN" altLang="en-US"/>
              <a:pPr>
                <a:defRPr/>
              </a:pPr>
              <a:t>6</a:t>
            </a:fld>
            <a:endParaRPr lang="en-US" altLang="zh-CN" dirty="0"/>
          </a:p>
        </p:txBody>
      </p:sp>
      <p:sp>
        <p:nvSpPr>
          <p:cNvPr id="23554" name="Rectangle 2"/>
          <p:cNvSpPr>
            <a:spLocks noGrp="1" noChangeArrowheads="1"/>
          </p:cNvSpPr>
          <p:nvPr>
            <p:ph type="title"/>
          </p:nvPr>
        </p:nvSpPr>
        <p:spPr>
          <a:xfrm>
            <a:off x="1150939" y="214313"/>
            <a:ext cx="7525518" cy="1462087"/>
          </a:xfrm>
        </p:spPr>
        <p:txBody>
          <a:bodyPr/>
          <a:lstStyle/>
          <a:p>
            <a:r>
              <a:rPr lang="en-US" altLang="zh-CN" sz="3600" dirty="0" smtClean="0"/>
              <a:t>Basics of filtering in the frequency domain</a:t>
            </a:r>
          </a:p>
        </p:txBody>
      </p:sp>
      <p:sp>
        <p:nvSpPr>
          <p:cNvPr id="23555" name="Rectangle 3"/>
          <p:cNvSpPr>
            <a:spLocks noGrp="1" noChangeArrowheads="1"/>
          </p:cNvSpPr>
          <p:nvPr>
            <p:ph type="body" sz="half" idx="1"/>
          </p:nvPr>
        </p:nvSpPr>
        <p:spPr>
          <a:xfrm>
            <a:off x="395536" y="1844674"/>
            <a:ext cx="8496944" cy="4752677"/>
          </a:xfrm>
        </p:spPr>
        <p:txBody>
          <a:bodyPr/>
          <a:lstStyle/>
          <a:p>
            <a:pPr lvl="1"/>
            <a:r>
              <a:rPr lang="en-US" altLang="zh-CN" dirty="0" smtClean="0"/>
              <a:t>Filtering techniques in the frequency domain are based on modifying the Fourier transform to achieve a specific objective and then computing the inverse DFT to get us back to the image domain.</a:t>
            </a:r>
          </a:p>
          <a:p>
            <a:pPr lvl="1"/>
            <a:r>
              <a:rPr lang="en-US" altLang="zh-CN" dirty="0" smtClean="0"/>
              <a:t>The two components of the transform to which we have access are the transform magnitude (spectrum) and the phase angle.</a:t>
            </a:r>
          </a:p>
          <a:p>
            <a:pPr lvl="1"/>
            <a:r>
              <a:rPr lang="en-US" altLang="zh-CN" dirty="0" smtClean="0"/>
              <a:t>The spectrum provides some useful guidelines as to gross characteristics of the image </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p:txBody>
          <a:bodyPr/>
          <a:lstStyle/>
          <a:p>
            <a:pPr>
              <a:defRPr/>
            </a:pPr>
            <a:fld id="{76EBB3F8-AC69-46BF-84C6-194DA2578B63}" type="slidenum">
              <a:rPr lang="en-US" altLang="zh-CN"/>
              <a:pPr>
                <a:defRPr/>
              </a:pPr>
              <a:t>60</a:t>
            </a:fld>
            <a:endParaRPr lang="en-US" altLang="zh-CN" dirty="0"/>
          </a:p>
        </p:txBody>
      </p:sp>
      <p:sp>
        <p:nvSpPr>
          <p:cNvPr id="358402" name="Rectangle 2"/>
          <p:cNvSpPr>
            <a:spLocks noGrp="1" noChangeArrowheads="1"/>
          </p:cNvSpPr>
          <p:nvPr>
            <p:ph type="title"/>
          </p:nvPr>
        </p:nvSpPr>
        <p:spPr/>
        <p:txBody>
          <a:bodyPr/>
          <a:lstStyle/>
          <a:p>
            <a:pPr eaLnBrk="1" hangingPunct="1"/>
            <a:r>
              <a:rPr lang="en-IE" altLang="zh-CN" smtClean="0"/>
              <a:t>Summary</a:t>
            </a:r>
            <a:endParaRPr lang="en-US" altLang="zh-CN" smtClean="0"/>
          </a:p>
        </p:txBody>
      </p:sp>
      <p:sp>
        <p:nvSpPr>
          <p:cNvPr id="358403" name="Rectangle 3"/>
          <p:cNvSpPr>
            <a:spLocks noGrp="1" noChangeArrowheads="1"/>
          </p:cNvSpPr>
          <p:nvPr>
            <p:ph type="body" idx="1"/>
          </p:nvPr>
        </p:nvSpPr>
        <p:spPr/>
        <p:txBody>
          <a:bodyPr/>
          <a:lstStyle/>
          <a:p>
            <a:r>
              <a:rPr lang="en-US" altLang="zh-CN" dirty="0" smtClean="0"/>
              <a:t>In this lecture, we have learned</a:t>
            </a:r>
          </a:p>
          <a:p>
            <a:pPr lvl="1"/>
            <a:r>
              <a:rPr lang="en-US" altLang="zh-CN" dirty="0" smtClean="0"/>
              <a:t>Basics of filtering in the frequency domain</a:t>
            </a:r>
          </a:p>
          <a:p>
            <a:pPr lvl="1"/>
            <a:r>
              <a:rPr lang="en-US" altLang="zh-CN" dirty="0" smtClean="0"/>
              <a:t>Image smoothing using frequency domain filters</a:t>
            </a:r>
          </a:p>
          <a:p>
            <a:pPr lvl="1"/>
            <a:r>
              <a:rPr lang="en-US" altLang="zh-CN" dirty="0" smtClean="0"/>
              <a:t>Image sharpening using frequency domain filters</a:t>
            </a:r>
          </a:p>
          <a:p>
            <a:pPr lvl="1"/>
            <a:r>
              <a:rPr lang="en-US" altLang="zh-CN" dirty="0" smtClean="0"/>
              <a:t>Selective filtering</a:t>
            </a:r>
          </a:p>
        </p:txBody>
      </p:sp>
      <p:sp>
        <p:nvSpPr>
          <p:cNvPr id="4" name="灯片编号占位符 3"/>
          <p:cNvSpPr txBox="1">
            <a:spLocks noGrp="1"/>
          </p:cNvSpPr>
          <p:nvPr/>
        </p:nvSpPr>
        <p:spPr bwMode="auto">
          <a:xfrm>
            <a:off x="7042150" y="6356350"/>
            <a:ext cx="1905000" cy="457200"/>
          </a:xfrm>
          <a:prstGeom prst="rect">
            <a:avLst/>
          </a:prstGeom>
          <a:noFill/>
          <a:ln>
            <a:miter lim="800000"/>
            <a:headEnd/>
            <a:tailEnd/>
          </a:ln>
        </p:spPr>
        <p:txBody>
          <a:bodyPr anchor="b"/>
          <a:lstStyle/>
          <a:p>
            <a:pPr algn="r" eaLnBrk="0" hangingPunct="0">
              <a:defRPr/>
            </a:pPr>
            <a:fld id="{0A85F380-B041-4A3C-AF47-64B634CD9745}" type="slidenum">
              <a:rPr lang="en-US" altLang="zh-CN" sz="1400">
                <a:ea typeface="+mn-ea"/>
              </a:rPr>
              <a:pPr algn="r" eaLnBrk="0" hangingPunct="0">
                <a:defRPr/>
              </a:pPr>
              <a:t>60</a:t>
            </a:fld>
            <a:endParaRPr lang="en-US" altLang="zh-CN" sz="1400" dirty="0">
              <a:ea typeface="+mn-ea"/>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3"/>
          <p:cNvSpPr>
            <a:spLocks noGrp="1" noChangeArrowheads="1"/>
          </p:cNvSpPr>
          <p:nvPr>
            <p:ph type="sldNum" sz="quarter" idx="12"/>
          </p:nvPr>
        </p:nvSpPr>
        <p:spPr/>
        <p:txBody>
          <a:bodyPr/>
          <a:lstStyle/>
          <a:p>
            <a:pPr>
              <a:defRPr/>
            </a:pPr>
            <a:fld id="{D89BA32A-0D85-44CB-92FE-4A1E55869DA3}" type="slidenum">
              <a:rPr lang="en-US" altLang="zh-CN"/>
              <a:pPr>
                <a:defRPr/>
              </a:pPr>
              <a:t>61</a:t>
            </a:fld>
            <a:endParaRPr lang="en-US" altLang="zh-CN" dirty="0"/>
          </a:p>
        </p:txBody>
      </p:sp>
      <p:sp>
        <p:nvSpPr>
          <p:cNvPr id="360450" name="Rectangle 3"/>
          <p:cNvSpPr>
            <a:spLocks noGrp="1" noChangeArrowheads="1"/>
          </p:cNvSpPr>
          <p:nvPr>
            <p:ph type="body" idx="1"/>
          </p:nvPr>
        </p:nvSpPr>
        <p:spPr>
          <a:xfrm>
            <a:off x="457200" y="1997075"/>
            <a:ext cx="8345488" cy="4312245"/>
          </a:xfrm>
        </p:spPr>
        <p:txBody>
          <a:bodyPr/>
          <a:lstStyle/>
          <a:p>
            <a:pPr eaLnBrk="1" hangingPunct="1"/>
            <a:r>
              <a:rPr lang="en-US" altLang="zh-CN" sz="2400" dirty="0" smtClean="0"/>
              <a:t>Exercise 1: Fourier transform the sequence f(0) = 2, f(1) = 3, f(2) = 4, f(3) = 4. Then calculate the inverse Fourier transform and compare the result with the original sequence.</a:t>
            </a:r>
          </a:p>
          <a:p>
            <a:pPr eaLnBrk="1" hangingPunct="1"/>
            <a:r>
              <a:rPr lang="en-US" altLang="zh-CN" sz="2400" dirty="0" smtClean="0"/>
              <a:t>Exercise 2: Given the image with the size 2X2 in which pixel values are f(0,0)=1, f(0,1)=2, f(1,0)=0, f(1,1)=3, computer the Fourier magnitudes and phase angles of the image.</a:t>
            </a:r>
          </a:p>
          <a:p>
            <a:pPr eaLnBrk="1" hangingPunct="1"/>
            <a:r>
              <a:rPr lang="en-US" altLang="zh-CN" sz="2400" dirty="0" smtClean="0"/>
              <a:t>Exercise 3:  P330  problem 4.31</a:t>
            </a:r>
          </a:p>
          <a:p>
            <a:pPr eaLnBrk="1" hangingPunct="1"/>
            <a:endParaRPr lang="en-US" altLang="zh-CN" sz="2400" dirty="0" smtClean="0"/>
          </a:p>
          <a:p>
            <a:pPr lvl="1" eaLnBrk="1" hangingPunct="1"/>
            <a:endParaRPr lang="en-US" altLang="zh-CN" sz="2400" dirty="0" smtClean="0"/>
          </a:p>
        </p:txBody>
      </p:sp>
      <p:sp>
        <p:nvSpPr>
          <p:cNvPr id="360451" name="标题 3"/>
          <p:cNvSpPr>
            <a:spLocks noGrp="1"/>
          </p:cNvSpPr>
          <p:nvPr>
            <p:ph type="title"/>
          </p:nvPr>
        </p:nvSpPr>
        <p:spPr/>
        <p:txBody>
          <a:bodyPr/>
          <a:lstStyle/>
          <a:p>
            <a:r>
              <a:rPr lang="en-US" altLang="zh-CN" smtClean="0"/>
              <a:t>Homework</a:t>
            </a:r>
            <a:endParaRPr lang="zh-CN" altLang="en-US" smtClean="0"/>
          </a:p>
        </p:txBody>
      </p:sp>
      <p:sp>
        <p:nvSpPr>
          <p:cNvPr id="5" name="灯片编号占位符 4"/>
          <p:cNvSpPr txBox="1">
            <a:spLocks noGrp="1"/>
          </p:cNvSpPr>
          <p:nvPr/>
        </p:nvSpPr>
        <p:spPr bwMode="auto">
          <a:xfrm>
            <a:off x="7042150" y="6356350"/>
            <a:ext cx="1905000" cy="457200"/>
          </a:xfrm>
          <a:prstGeom prst="rect">
            <a:avLst/>
          </a:prstGeom>
          <a:noFill/>
          <a:ln>
            <a:miter lim="800000"/>
            <a:headEnd/>
            <a:tailEnd/>
          </a:ln>
        </p:spPr>
        <p:txBody>
          <a:bodyPr anchor="b"/>
          <a:lstStyle/>
          <a:p>
            <a:pPr algn="r" eaLnBrk="0" hangingPunct="0">
              <a:defRPr/>
            </a:pPr>
            <a:fld id="{182B7255-486C-4AEE-886B-5D0D167C7803}" type="slidenum">
              <a:rPr lang="en-US" altLang="zh-CN" sz="1400">
                <a:ea typeface="+mn-ea"/>
              </a:rPr>
              <a:pPr algn="r" eaLnBrk="0" hangingPunct="0">
                <a:defRPr/>
              </a:pPr>
              <a:t>61</a:t>
            </a:fld>
            <a:endParaRPr lang="en-US" altLang="zh-CN" sz="1400" dirty="0">
              <a:ea typeface="+mn-ea"/>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3"/>
          <p:cNvSpPr>
            <a:spLocks noGrp="1" noChangeArrowheads="1"/>
          </p:cNvSpPr>
          <p:nvPr>
            <p:ph type="sldNum" sz="quarter" idx="12"/>
          </p:nvPr>
        </p:nvSpPr>
        <p:spPr/>
        <p:txBody>
          <a:bodyPr/>
          <a:lstStyle/>
          <a:p>
            <a:pPr>
              <a:defRPr/>
            </a:pPr>
            <a:fld id="{D89BA32A-0D85-44CB-92FE-4A1E55869DA3}" type="slidenum">
              <a:rPr lang="en-US" altLang="zh-CN"/>
              <a:pPr>
                <a:defRPr/>
              </a:pPr>
              <a:t>62</a:t>
            </a:fld>
            <a:endParaRPr lang="en-US" altLang="zh-CN" dirty="0"/>
          </a:p>
        </p:txBody>
      </p:sp>
      <p:sp>
        <p:nvSpPr>
          <p:cNvPr id="360450" name="Rectangle 3"/>
          <p:cNvSpPr>
            <a:spLocks noGrp="1" noChangeArrowheads="1"/>
          </p:cNvSpPr>
          <p:nvPr>
            <p:ph type="body" idx="1"/>
          </p:nvPr>
        </p:nvSpPr>
        <p:spPr>
          <a:xfrm>
            <a:off x="457200" y="1997075"/>
            <a:ext cx="8345488" cy="4887913"/>
          </a:xfrm>
        </p:spPr>
        <p:txBody>
          <a:bodyPr/>
          <a:lstStyle/>
          <a:p>
            <a:pPr lvl="1" eaLnBrk="1" hangingPunct="1"/>
            <a:endParaRPr lang="en-US" altLang="zh-CN" dirty="0" smtClean="0"/>
          </a:p>
        </p:txBody>
      </p:sp>
      <p:sp>
        <p:nvSpPr>
          <p:cNvPr id="360451" name="标题 3"/>
          <p:cNvSpPr>
            <a:spLocks noGrp="1"/>
          </p:cNvSpPr>
          <p:nvPr>
            <p:ph type="title"/>
          </p:nvPr>
        </p:nvSpPr>
        <p:spPr/>
        <p:txBody>
          <a:bodyPr/>
          <a:lstStyle/>
          <a:p>
            <a:r>
              <a:rPr lang="en-US" altLang="zh-CN" smtClean="0"/>
              <a:t>Homework</a:t>
            </a:r>
            <a:endParaRPr lang="zh-CN" altLang="en-US" smtClean="0"/>
          </a:p>
        </p:txBody>
      </p:sp>
      <p:sp>
        <p:nvSpPr>
          <p:cNvPr id="5" name="灯片编号占位符 4"/>
          <p:cNvSpPr txBox="1">
            <a:spLocks noGrp="1"/>
          </p:cNvSpPr>
          <p:nvPr/>
        </p:nvSpPr>
        <p:spPr bwMode="auto">
          <a:xfrm>
            <a:off x="7042150" y="6356350"/>
            <a:ext cx="1905000" cy="457200"/>
          </a:xfrm>
          <a:prstGeom prst="rect">
            <a:avLst/>
          </a:prstGeom>
          <a:noFill/>
          <a:ln>
            <a:miter lim="800000"/>
            <a:headEnd/>
            <a:tailEnd/>
          </a:ln>
        </p:spPr>
        <p:txBody>
          <a:bodyPr anchor="b"/>
          <a:lstStyle/>
          <a:p>
            <a:pPr algn="r" eaLnBrk="0" hangingPunct="0">
              <a:defRPr/>
            </a:pPr>
            <a:fld id="{182B7255-486C-4AEE-886B-5D0D167C7803}" type="slidenum">
              <a:rPr lang="en-US" altLang="zh-CN" sz="1400">
                <a:ea typeface="+mn-ea"/>
              </a:rPr>
              <a:pPr algn="r" eaLnBrk="0" hangingPunct="0">
                <a:defRPr/>
              </a:pPr>
              <a:t>62</a:t>
            </a:fld>
            <a:endParaRPr lang="en-US" altLang="zh-CN" sz="1400" dirty="0">
              <a:ea typeface="+mn-ea"/>
            </a:endParaRPr>
          </a:p>
        </p:txBody>
      </p:sp>
      <p:graphicFrame>
        <p:nvGraphicFramePr>
          <p:cNvPr id="690178" name="Object 2"/>
          <p:cNvGraphicFramePr>
            <a:graphicFrameLocks noChangeAspect="1"/>
          </p:cNvGraphicFramePr>
          <p:nvPr/>
        </p:nvGraphicFramePr>
        <p:xfrm>
          <a:off x="1547813" y="-41275"/>
          <a:ext cx="7416800" cy="6899275"/>
        </p:xfrm>
        <a:graphic>
          <a:graphicData uri="http://schemas.openxmlformats.org/presentationml/2006/ole">
            <mc:AlternateContent xmlns:mc="http://schemas.openxmlformats.org/markup-compatibility/2006">
              <mc:Choice xmlns:v="urn:schemas-microsoft-com:vml" Requires="v">
                <p:oleObj spid="_x0000_s691206" name="Image" r:id="rId3" imgW="5867909" imgH="5456393" progId="">
                  <p:embed/>
                </p:oleObj>
              </mc:Choice>
              <mc:Fallback>
                <p:oleObj name="Image" r:id="rId3" imgW="5867909" imgH="5456393"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41275"/>
                        <a:ext cx="7416800" cy="6899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44D33FE8-D305-4FA5-90C1-C68C28E7B444}" type="slidenum">
              <a:rPr lang="zh-CN" altLang="en-US"/>
              <a:pPr>
                <a:defRPr/>
              </a:pPr>
              <a:t>7</a:t>
            </a:fld>
            <a:endParaRPr lang="en-US" altLang="zh-CN" dirty="0"/>
          </a:p>
        </p:txBody>
      </p:sp>
      <p:sp>
        <p:nvSpPr>
          <p:cNvPr id="23554" name="Rectangle 2"/>
          <p:cNvSpPr>
            <a:spLocks noGrp="1" noChangeArrowheads="1"/>
          </p:cNvSpPr>
          <p:nvPr>
            <p:ph type="title"/>
          </p:nvPr>
        </p:nvSpPr>
        <p:spPr>
          <a:xfrm>
            <a:off x="1150939" y="214313"/>
            <a:ext cx="7525518" cy="1462087"/>
          </a:xfrm>
        </p:spPr>
        <p:txBody>
          <a:bodyPr/>
          <a:lstStyle/>
          <a:p>
            <a:r>
              <a:rPr lang="en-US" altLang="zh-CN" sz="3600" dirty="0" smtClean="0">
                <a:solidFill>
                  <a:srgbClr val="333399"/>
                </a:solidFill>
              </a:rPr>
              <a:t>Basics of filtering in the frequency domain</a:t>
            </a:r>
            <a:endParaRPr lang="en-US" altLang="zh-CN" sz="4000" dirty="0" smtClean="0"/>
          </a:p>
        </p:txBody>
      </p:sp>
      <p:sp>
        <p:nvSpPr>
          <p:cNvPr id="23555" name="Rectangle 3"/>
          <p:cNvSpPr>
            <a:spLocks noGrp="1" noChangeArrowheads="1"/>
          </p:cNvSpPr>
          <p:nvPr>
            <p:ph type="body" sz="half" idx="1"/>
          </p:nvPr>
        </p:nvSpPr>
        <p:spPr>
          <a:xfrm>
            <a:off x="395536" y="1844674"/>
            <a:ext cx="8496944" cy="4752677"/>
          </a:xfrm>
        </p:spPr>
        <p:txBody>
          <a:bodyPr/>
          <a:lstStyle/>
          <a:p>
            <a:pPr lvl="1"/>
            <a:endParaRPr lang="en-US" altLang="zh-CN" dirty="0" smtClean="0"/>
          </a:p>
        </p:txBody>
      </p:sp>
      <p:pic>
        <p:nvPicPr>
          <p:cNvPr id="616456" name="Picture 8"/>
          <p:cNvPicPr>
            <a:picLocks noChangeAspect="1" noChangeArrowheads="1"/>
          </p:cNvPicPr>
          <p:nvPr/>
        </p:nvPicPr>
        <p:blipFill>
          <a:blip r:embed="rId3" cstate="print"/>
          <a:srcRect/>
          <a:stretch>
            <a:fillRect/>
          </a:stretch>
        </p:blipFill>
        <p:spPr bwMode="auto">
          <a:xfrm>
            <a:off x="899592" y="1988840"/>
            <a:ext cx="7229475" cy="3848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44D33FE8-D305-4FA5-90C1-C68C28E7B444}" type="slidenum">
              <a:rPr lang="zh-CN" altLang="en-US"/>
              <a:pPr>
                <a:defRPr/>
              </a:pPr>
              <a:t>8</a:t>
            </a:fld>
            <a:endParaRPr lang="en-US" altLang="zh-CN" dirty="0"/>
          </a:p>
        </p:txBody>
      </p:sp>
      <p:sp>
        <p:nvSpPr>
          <p:cNvPr id="23554" name="Rectangle 2"/>
          <p:cNvSpPr>
            <a:spLocks noGrp="1" noChangeArrowheads="1"/>
          </p:cNvSpPr>
          <p:nvPr>
            <p:ph type="title"/>
          </p:nvPr>
        </p:nvSpPr>
        <p:spPr>
          <a:xfrm>
            <a:off x="1150939" y="214313"/>
            <a:ext cx="7525518" cy="1462087"/>
          </a:xfrm>
        </p:spPr>
        <p:txBody>
          <a:bodyPr/>
          <a:lstStyle/>
          <a:p>
            <a:r>
              <a:rPr lang="en-US" altLang="zh-CN" sz="3600" dirty="0" smtClean="0"/>
              <a:t>Basics of filtering in the frequency domain</a:t>
            </a:r>
          </a:p>
        </p:txBody>
      </p:sp>
      <p:sp>
        <p:nvSpPr>
          <p:cNvPr id="23555" name="Rectangle 3"/>
          <p:cNvSpPr>
            <a:spLocks noGrp="1" noChangeArrowheads="1"/>
          </p:cNvSpPr>
          <p:nvPr>
            <p:ph type="body" sz="half" idx="1"/>
          </p:nvPr>
        </p:nvSpPr>
        <p:spPr>
          <a:xfrm>
            <a:off x="395536" y="1844674"/>
            <a:ext cx="8496944" cy="4752677"/>
          </a:xfrm>
        </p:spPr>
        <p:txBody>
          <a:bodyPr/>
          <a:lstStyle/>
          <a:p>
            <a:r>
              <a:rPr lang="en-US" altLang="zh-CN" dirty="0" smtClean="0"/>
              <a:t>Frequency Domain Filtering Fundamentals</a:t>
            </a:r>
          </a:p>
          <a:p>
            <a:pPr lvl="1"/>
            <a:r>
              <a:rPr lang="en-US" altLang="zh-CN" dirty="0" smtClean="0"/>
              <a:t>Given a digital image </a:t>
            </a:r>
            <a:r>
              <a:rPr lang="en-US" altLang="zh-CN" i="1" dirty="0" smtClean="0"/>
              <a:t>f(</a:t>
            </a:r>
            <a:r>
              <a:rPr lang="en-US" altLang="zh-CN" i="1" dirty="0" err="1" smtClean="0"/>
              <a:t>x,y</a:t>
            </a:r>
            <a:r>
              <a:rPr lang="en-US" altLang="zh-CN" i="1" dirty="0" smtClean="0"/>
              <a:t>)</a:t>
            </a:r>
            <a:r>
              <a:rPr lang="en-US" altLang="zh-CN" dirty="0" smtClean="0"/>
              <a:t> of size </a:t>
            </a:r>
            <a:r>
              <a:rPr lang="en-US" altLang="zh-CN" i="1" dirty="0" err="1" smtClean="0"/>
              <a:t>M</a:t>
            </a:r>
            <a:r>
              <a:rPr lang="en-US" altLang="zh-CN" dirty="0" err="1" smtClean="0"/>
              <a:t>x</a:t>
            </a:r>
            <a:r>
              <a:rPr lang="en-US" altLang="zh-CN" i="1" dirty="0" err="1" smtClean="0"/>
              <a:t>N</a:t>
            </a:r>
            <a:r>
              <a:rPr lang="en-US" altLang="zh-CN" dirty="0" smtClean="0"/>
              <a:t>, the basic filtering equation is:</a:t>
            </a:r>
          </a:p>
          <a:p>
            <a:pPr lvl="1"/>
            <a:endParaRPr lang="en-US" altLang="zh-CN" dirty="0" smtClean="0"/>
          </a:p>
          <a:p>
            <a:pPr lvl="1"/>
            <a:endParaRPr lang="en-US" altLang="zh-CN" dirty="0" smtClean="0"/>
          </a:p>
          <a:p>
            <a:pPr lvl="1"/>
            <a:endParaRPr lang="en-US" altLang="zh-CN" dirty="0" smtClean="0"/>
          </a:p>
          <a:p>
            <a:pPr lvl="1">
              <a:buNone/>
            </a:pPr>
            <a:r>
              <a:rPr lang="en-US" altLang="zh-CN" dirty="0" smtClean="0"/>
              <a:t>  </a:t>
            </a:r>
            <a:r>
              <a:rPr lang="en-US" altLang="zh-CN" b="1" dirty="0" smtClean="0"/>
              <a:t>NB</a:t>
            </a:r>
            <a:r>
              <a:rPr lang="en-US" altLang="zh-CN" dirty="0" smtClean="0"/>
              <a:t>: </a:t>
            </a:r>
            <a:r>
              <a:rPr lang="en-US" altLang="zh-CN" sz="2400" dirty="0" smtClean="0"/>
              <a:t>For simplification, use functions </a:t>
            </a:r>
            <a:r>
              <a:rPr lang="en-US" altLang="zh-CN" sz="2400" i="1" dirty="0" smtClean="0"/>
              <a:t>H(</a:t>
            </a:r>
            <a:r>
              <a:rPr lang="en-US" altLang="zh-CN" sz="2400" i="1" dirty="0" err="1" smtClean="0"/>
              <a:t>u,v</a:t>
            </a:r>
            <a:r>
              <a:rPr lang="en-US" altLang="zh-CN" sz="2400" i="1" dirty="0" smtClean="0"/>
              <a:t>)</a:t>
            </a:r>
            <a:r>
              <a:rPr lang="en-US" altLang="zh-CN" sz="2400" dirty="0" smtClean="0"/>
              <a:t> that are centered    symmetric about their centre. Requires that </a:t>
            </a:r>
            <a:r>
              <a:rPr lang="en-US" altLang="zh-CN" sz="2400" i="1" dirty="0" smtClean="0"/>
              <a:t>F(</a:t>
            </a:r>
            <a:r>
              <a:rPr lang="en-US" altLang="zh-CN" sz="2400" i="1" dirty="0" err="1" smtClean="0"/>
              <a:t>u,v</a:t>
            </a:r>
            <a:r>
              <a:rPr lang="en-US" altLang="zh-CN" sz="2400" i="1" dirty="0" smtClean="0"/>
              <a:t>)</a:t>
            </a:r>
            <a:r>
              <a:rPr lang="en-US" altLang="zh-CN" sz="2400" dirty="0" smtClean="0"/>
              <a:t> be centered also, this is accomplished by multiplying </a:t>
            </a:r>
            <a:r>
              <a:rPr lang="en-US" altLang="zh-CN" sz="2400" i="1" dirty="0" smtClean="0"/>
              <a:t>f(</a:t>
            </a:r>
            <a:r>
              <a:rPr lang="en-US" altLang="zh-CN" sz="2400" i="1" dirty="0" err="1" smtClean="0"/>
              <a:t>x,y</a:t>
            </a:r>
            <a:r>
              <a:rPr lang="en-US" altLang="zh-CN" sz="2400" i="1" dirty="0" smtClean="0"/>
              <a:t>)</a:t>
            </a:r>
            <a:r>
              <a:rPr lang="en-US" altLang="zh-CN" sz="2400" dirty="0" smtClean="0"/>
              <a:t> by (-1)</a:t>
            </a:r>
            <a:r>
              <a:rPr lang="en-US" altLang="zh-CN" sz="2400" i="1" baseline="30000" dirty="0" err="1" smtClean="0"/>
              <a:t>x+y</a:t>
            </a:r>
            <a:r>
              <a:rPr lang="en-US" altLang="zh-CN" sz="2400" i="1" dirty="0" smtClean="0"/>
              <a:t> </a:t>
            </a:r>
            <a:endParaRPr lang="en-US" altLang="zh-CN" sz="2400" dirty="0" smtClean="0"/>
          </a:p>
        </p:txBody>
      </p:sp>
      <p:pic>
        <p:nvPicPr>
          <p:cNvPr id="637953" name="Picture 1"/>
          <p:cNvPicPr>
            <a:picLocks noChangeAspect="1" noChangeArrowheads="1"/>
          </p:cNvPicPr>
          <p:nvPr/>
        </p:nvPicPr>
        <p:blipFill>
          <a:blip r:embed="rId3" cstate="print"/>
          <a:srcRect/>
          <a:stretch>
            <a:fillRect/>
          </a:stretch>
        </p:blipFill>
        <p:spPr bwMode="auto">
          <a:xfrm>
            <a:off x="1979712" y="3332765"/>
            <a:ext cx="4424492" cy="744307"/>
          </a:xfrm>
          <a:prstGeom prst="rect">
            <a:avLst/>
          </a:prstGeom>
          <a:noFill/>
          <a:ln w="9525">
            <a:noFill/>
            <a:miter lim="800000"/>
            <a:headEnd/>
            <a:tailEnd/>
          </a:ln>
        </p:spPr>
      </p:pic>
      <p:sp>
        <p:nvSpPr>
          <p:cNvPr id="8" name="矩形 7"/>
          <p:cNvSpPr/>
          <p:nvPr/>
        </p:nvSpPr>
        <p:spPr>
          <a:xfrm>
            <a:off x="2915816" y="4005064"/>
            <a:ext cx="2232248" cy="646331"/>
          </a:xfrm>
          <a:prstGeom prst="rect">
            <a:avLst/>
          </a:prstGeom>
        </p:spPr>
        <p:txBody>
          <a:bodyPr wrap="square">
            <a:spAutoFit/>
          </a:bodyPr>
          <a:lstStyle/>
          <a:p>
            <a:r>
              <a:rPr lang="en-US" altLang="zh-CN" sz="1800" b="0" dirty="0" smtClean="0"/>
              <a:t>Filter function (or filter transfer function)</a:t>
            </a:r>
            <a:endParaRPr lang="zh-CN" altLang="en-US" sz="1800" b="0" dirty="0"/>
          </a:p>
        </p:txBody>
      </p:sp>
      <p:sp>
        <p:nvSpPr>
          <p:cNvPr id="9" name="矩形 8"/>
          <p:cNvSpPr/>
          <p:nvPr/>
        </p:nvSpPr>
        <p:spPr>
          <a:xfrm>
            <a:off x="5220072" y="3995772"/>
            <a:ext cx="2448272" cy="369332"/>
          </a:xfrm>
          <a:prstGeom prst="rect">
            <a:avLst/>
          </a:prstGeom>
        </p:spPr>
        <p:txBody>
          <a:bodyPr wrap="square">
            <a:spAutoFit/>
          </a:bodyPr>
          <a:lstStyle/>
          <a:p>
            <a:r>
              <a:rPr lang="en-US" altLang="zh-CN" sz="1800" b="0" dirty="0" smtClean="0"/>
              <a:t>DFT of the input image</a:t>
            </a:r>
            <a:endParaRPr lang="zh-CN" altLang="en-US" sz="1800" b="0" dirty="0"/>
          </a:p>
        </p:txBody>
      </p:sp>
      <p:sp>
        <p:nvSpPr>
          <p:cNvPr id="10" name="矩形 9"/>
          <p:cNvSpPr/>
          <p:nvPr/>
        </p:nvSpPr>
        <p:spPr>
          <a:xfrm>
            <a:off x="395536" y="4077072"/>
            <a:ext cx="2326278" cy="369332"/>
          </a:xfrm>
          <a:prstGeom prst="rect">
            <a:avLst/>
          </a:prstGeom>
        </p:spPr>
        <p:txBody>
          <a:bodyPr wrap="none">
            <a:spAutoFit/>
          </a:bodyPr>
          <a:lstStyle/>
          <a:p>
            <a:r>
              <a:rPr lang="en-US" altLang="zh-CN" sz="1800" b="0" dirty="0" smtClean="0"/>
              <a:t>Filtered (output) image</a:t>
            </a:r>
            <a:endParaRPr lang="zh-CN" altLang="en-US" sz="1800" b="0" dirty="0"/>
          </a:p>
        </p:txBody>
      </p:sp>
      <p:sp>
        <p:nvSpPr>
          <p:cNvPr id="11" name="矩形 10"/>
          <p:cNvSpPr/>
          <p:nvPr/>
        </p:nvSpPr>
        <p:spPr>
          <a:xfrm>
            <a:off x="6372200" y="3140968"/>
            <a:ext cx="2232248" cy="648072"/>
          </a:xfrm>
          <a:prstGeom prst="rect">
            <a:avLst/>
          </a:prstGeom>
        </p:spPr>
        <p:txBody>
          <a:bodyPr wrap="square">
            <a:spAutoFit/>
          </a:bodyPr>
          <a:lstStyle/>
          <a:p>
            <a:r>
              <a:rPr lang="en-US" altLang="zh-CN" sz="1800" dirty="0" smtClean="0"/>
              <a:t>NB</a:t>
            </a:r>
            <a:r>
              <a:rPr lang="en-US" altLang="zh-CN" sz="1800" b="0" dirty="0" smtClean="0"/>
              <a:t>: product =</a:t>
            </a:r>
          </a:p>
          <a:p>
            <a:r>
              <a:rPr lang="en-US" altLang="zh-CN" sz="1800" b="0" dirty="0" smtClean="0"/>
              <a:t> array multiplication</a:t>
            </a:r>
            <a:endParaRPr lang="zh-CN" altLang="en-US" sz="1800" b="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p:cNvSpPr>
            <a:spLocks noGrp="1" noChangeArrowheads="1"/>
          </p:cNvSpPr>
          <p:nvPr>
            <p:ph type="sldNum" sz="quarter" idx="12"/>
          </p:nvPr>
        </p:nvSpPr>
        <p:spPr/>
        <p:txBody>
          <a:bodyPr/>
          <a:lstStyle/>
          <a:p>
            <a:pPr>
              <a:defRPr/>
            </a:pPr>
            <a:fld id="{44D33FE8-D305-4FA5-90C1-C68C28E7B444}" type="slidenum">
              <a:rPr lang="zh-CN" altLang="en-US"/>
              <a:pPr>
                <a:defRPr/>
              </a:pPr>
              <a:t>9</a:t>
            </a:fld>
            <a:endParaRPr lang="en-US" altLang="zh-CN" dirty="0"/>
          </a:p>
        </p:txBody>
      </p:sp>
      <p:sp>
        <p:nvSpPr>
          <p:cNvPr id="23554" name="Rectangle 2"/>
          <p:cNvSpPr>
            <a:spLocks noGrp="1" noChangeArrowheads="1"/>
          </p:cNvSpPr>
          <p:nvPr>
            <p:ph type="title"/>
          </p:nvPr>
        </p:nvSpPr>
        <p:spPr>
          <a:xfrm>
            <a:off x="1150939" y="214313"/>
            <a:ext cx="7525518" cy="1462087"/>
          </a:xfrm>
        </p:spPr>
        <p:txBody>
          <a:bodyPr/>
          <a:lstStyle/>
          <a:p>
            <a:r>
              <a:rPr lang="en-US" altLang="zh-CN" sz="3600" dirty="0" smtClean="0"/>
              <a:t>Basics of filtering in the frequency domain</a:t>
            </a:r>
          </a:p>
        </p:txBody>
      </p:sp>
      <p:sp>
        <p:nvSpPr>
          <p:cNvPr id="23555" name="Rectangle 3"/>
          <p:cNvSpPr>
            <a:spLocks noGrp="1" noChangeArrowheads="1"/>
          </p:cNvSpPr>
          <p:nvPr>
            <p:ph type="body" sz="half" idx="1"/>
          </p:nvPr>
        </p:nvSpPr>
        <p:spPr>
          <a:xfrm>
            <a:off x="179512" y="2132856"/>
            <a:ext cx="5328592" cy="4464495"/>
          </a:xfrm>
        </p:spPr>
        <p:txBody>
          <a:bodyPr/>
          <a:lstStyle/>
          <a:p>
            <a:pPr lvl="1"/>
            <a:r>
              <a:rPr lang="en-US" altLang="zh-CN" dirty="0" smtClean="0"/>
              <a:t>Consider the filtering process in some detail. One of the simplest filters is: </a:t>
            </a:r>
          </a:p>
          <a:p>
            <a:endParaRPr lang="en-US" altLang="zh-CN" dirty="0" smtClean="0"/>
          </a:p>
          <a:p>
            <a:pPr lvl="1">
              <a:buNone/>
            </a:pPr>
            <a:r>
              <a:rPr lang="en-US" altLang="zh-CN" dirty="0" smtClean="0"/>
              <a:t>   </a:t>
            </a:r>
          </a:p>
          <a:p>
            <a:pPr lvl="1">
              <a:buNone/>
            </a:pPr>
            <a:r>
              <a:rPr lang="en-US" altLang="zh-CN" dirty="0" smtClean="0"/>
              <a:t>   This filter would reject the dc term and “pass” all other terms of </a:t>
            </a:r>
            <a:r>
              <a:rPr lang="en-US" altLang="zh-CN" i="1" dirty="0" smtClean="0"/>
              <a:t>F(</a:t>
            </a:r>
            <a:r>
              <a:rPr lang="en-US" altLang="zh-CN" i="1" dirty="0" err="1" smtClean="0"/>
              <a:t>u,v</a:t>
            </a:r>
            <a:r>
              <a:rPr lang="en-US" altLang="zh-CN" i="1" dirty="0" smtClean="0"/>
              <a:t>)</a:t>
            </a:r>
            <a:r>
              <a:rPr lang="en-US" altLang="zh-CN" dirty="0" smtClean="0"/>
              <a:t> when we form the product </a:t>
            </a:r>
            <a:r>
              <a:rPr lang="en-US" altLang="zh-CN" i="1" dirty="0" smtClean="0"/>
              <a:t>H(</a:t>
            </a:r>
            <a:r>
              <a:rPr lang="en-US" altLang="zh-CN" i="1" dirty="0" err="1" smtClean="0"/>
              <a:t>u,v</a:t>
            </a:r>
            <a:r>
              <a:rPr lang="en-US" altLang="zh-CN" i="1" dirty="0" smtClean="0"/>
              <a:t>)F(</a:t>
            </a:r>
            <a:r>
              <a:rPr lang="en-US" altLang="zh-CN" i="1" dirty="0" err="1" smtClean="0"/>
              <a:t>u,v</a:t>
            </a:r>
            <a:r>
              <a:rPr lang="en-US" altLang="zh-CN" i="1" dirty="0" smtClean="0"/>
              <a:t>)</a:t>
            </a:r>
            <a:r>
              <a:rPr lang="en-US" altLang="zh-CN" dirty="0" smtClean="0"/>
              <a:t>.</a:t>
            </a:r>
          </a:p>
          <a:p>
            <a:pPr lvl="1">
              <a:buNone/>
            </a:pPr>
            <a:r>
              <a:rPr lang="en-US" altLang="zh-CN" dirty="0" smtClean="0"/>
              <a:t>   </a:t>
            </a:r>
          </a:p>
        </p:txBody>
      </p:sp>
      <p:graphicFrame>
        <p:nvGraphicFramePr>
          <p:cNvPr id="668673" name="Object 1"/>
          <p:cNvGraphicFramePr>
            <a:graphicFrameLocks noChangeAspect="1"/>
          </p:cNvGraphicFramePr>
          <p:nvPr/>
        </p:nvGraphicFramePr>
        <p:xfrm>
          <a:off x="900113" y="3644900"/>
          <a:ext cx="4756150" cy="863600"/>
        </p:xfrm>
        <a:graphic>
          <a:graphicData uri="http://schemas.openxmlformats.org/presentationml/2006/ole">
            <mc:AlternateContent xmlns:mc="http://schemas.openxmlformats.org/markup-compatibility/2006">
              <mc:Choice xmlns:v="urn:schemas-microsoft-com:vml" Requires="v">
                <p:oleObj spid="_x0000_s668677" name="Equation" r:id="rId4" imgW="2514600" imgH="457200" progId="Equation.DSMT4">
                  <p:embed/>
                </p:oleObj>
              </mc:Choice>
              <mc:Fallback>
                <p:oleObj name="Equation" r:id="rId4" imgW="2514600" imgH="457200" progId="Equation.DSMT4">
                  <p:embed/>
                  <p:pic>
                    <p:nvPicPr>
                      <p:cNvPr id="0"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113" y="3644900"/>
                        <a:ext cx="4756150"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68674" name="Picture 2"/>
          <p:cNvPicPr>
            <a:picLocks noChangeAspect="1" noChangeArrowheads="1"/>
          </p:cNvPicPr>
          <p:nvPr/>
        </p:nvPicPr>
        <p:blipFill>
          <a:blip r:embed="rId6" cstate="print"/>
          <a:srcRect/>
          <a:stretch>
            <a:fillRect/>
          </a:stretch>
        </p:blipFill>
        <p:spPr bwMode="auto">
          <a:xfrm>
            <a:off x="5436096" y="3789040"/>
            <a:ext cx="3707904" cy="2822434"/>
          </a:xfrm>
          <a:prstGeom prst="rect">
            <a:avLst/>
          </a:prstGeom>
          <a:noFill/>
          <a:ln w="9525">
            <a:noFill/>
            <a:miter lim="800000"/>
            <a:headEnd/>
            <a:tailEnd/>
          </a:ln>
        </p:spPr>
      </p:pic>
      <p:pic>
        <p:nvPicPr>
          <p:cNvPr id="668676" name="Picture 4"/>
          <p:cNvPicPr>
            <a:picLocks noChangeAspect="1" noChangeArrowheads="1"/>
          </p:cNvPicPr>
          <p:nvPr/>
        </p:nvPicPr>
        <p:blipFill>
          <a:blip r:embed="rId7" cstate="print"/>
          <a:srcRect/>
          <a:stretch>
            <a:fillRect/>
          </a:stretch>
        </p:blipFill>
        <p:spPr bwMode="auto">
          <a:xfrm>
            <a:off x="6156176" y="1628800"/>
            <a:ext cx="1981200" cy="2181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主题1">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AU" sz="18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AU" sz="18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主题1</Template>
  <TotalTime>19463</TotalTime>
  <Words>2223</Words>
  <Application>Microsoft Office PowerPoint</Application>
  <PresentationFormat>全屏显示(4:3)</PresentationFormat>
  <Paragraphs>329</Paragraphs>
  <Slides>62</Slides>
  <Notes>14</Notes>
  <HiddenSlides>0</HiddenSlides>
  <MMClips>0</MMClips>
  <ScaleCrop>false</ScaleCrop>
  <HeadingPairs>
    <vt:vector size="6" baseType="variant">
      <vt:variant>
        <vt:lpstr>主题</vt:lpstr>
      </vt:variant>
      <vt:variant>
        <vt:i4>1</vt:i4>
      </vt:variant>
      <vt:variant>
        <vt:lpstr>嵌入 OLE 服务器</vt:lpstr>
      </vt:variant>
      <vt:variant>
        <vt:i4>3</vt:i4>
      </vt:variant>
      <vt:variant>
        <vt:lpstr>幻灯片标题</vt:lpstr>
      </vt:variant>
      <vt:variant>
        <vt:i4>62</vt:i4>
      </vt:variant>
    </vt:vector>
  </HeadingPairs>
  <TitlesOfParts>
    <vt:vector size="66" baseType="lpstr">
      <vt:lpstr>主题1</vt:lpstr>
      <vt:lpstr>Equation</vt:lpstr>
      <vt:lpstr>方程式</vt:lpstr>
      <vt:lpstr>Image</vt:lpstr>
      <vt:lpstr>Digital Image Processing</vt:lpstr>
      <vt:lpstr>Chapter 4 </vt:lpstr>
      <vt:lpstr>Contents</vt:lpstr>
      <vt:lpstr>Basics of filtering in the frequency domain</vt:lpstr>
      <vt:lpstr>Basics of filtering in the frequency domain</vt:lpstr>
      <vt:lpstr>Basics of filtering in the frequency domain</vt:lpstr>
      <vt:lpstr>Basics of filtering in the frequency domain</vt:lpstr>
      <vt:lpstr>Basics of filtering in the frequency domain</vt:lpstr>
      <vt:lpstr>Basics of filtering in the frequency domain</vt:lpstr>
      <vt:lpstr>Basics of filtering in the frequency domain</vt:lpstr>
      <vt:lpstr>Basics of filtering in the frequency domain</vt:lpstr>
      <vt:lpstr>Basics of filtering in the frequency domain</vt:lpstr>
      <vt:lpstr>Basics of filtering in the frequency domain</vt:lpstr>
      <vt:lpstr>Basics of filtering in the frequency domain</vt:lpstr>
      <vt:lpstr>Basics of filtering in the frequency domain</vt:lpstr>
      <vt:lpstr>Basics of filtering in the frequency domain</vt:lpstr>
      <vt:lpstr>Basics of filtering in the frequency domain</vt:lpstr>
      <vt:lpstr>Image Smoothing using Frequency Domain Filters</vt:lpstr>
      <vt:lpstr>Ideal Lowpass Filters (ILPFs)</vt:lpstr>
      <vt:lpstr>Ideal Lowpass Filters (ILPFs)</vt:lpstr>
      <vt:lpstr>Ideal Lowpass Filters (ILPFs)</vt:lpstr>
      <vt:lpstr>PowerPoint 演示文稿</vt:lpstr>
      <vt:lpstr>Blurring and Ringing Properties</vt:lpstr>
      <vt:lpstr>Butterworth Lowpass Filters (BLPFs)</vt:lpstr>
      <vt:lpstr>Butterworth Lowpass Filters (BLPFs)</vt:lpstr>
      <vt:lpstr>Butterworth Lowpass Filters (BLPFs)</vt:lpstr>
      <vt:lpstr>Butterworth Lowpass Filters (BLPFs)</vt:lpstr>
      <vt:lpstr>Gaussian Lowpass Filters (GLPFs)</vt:lpstr>
      <vt:lpstr>Gaussian Lowpass Filters (GLPFs)</vt:lpstr>
      <vt:lpstr>Gaussian Lowpass Filters (GLPFs)</vt:lpstr>
      <vt:lpstr>Additional Examples of Lowpass Filtering</vt:lpstr>
      <vt:lpstr>Additional Examples of Lowpass Filtering</vt:lpstr>
      <vt:lpstr>Image Sharpening using Frequency Domain Filters</vt:lpstr>
      <vt:lpstr>Image Sharpening using Frequency Domain Filters</vt:lpstr>
      <vt:lpstr>Image Sharpening using Frequency Domain Filters</vt:lpstr>
      <vt:lpstr>Image Sharpening using Frequency Domain Filters</vt:lpstr>
      <vt:lpstr>Image Sharpening using Frequency Domain Filters</vt:lpstr>
      <vt:lpstr>Image Sharpening using Frequency Domain Filters</vt:lpstr>
      <vt:lpstr>Image Sharpening using Frequency Domain Filters</vt:lpstr>
      <vt:lpstr>Image Sharpening using Frequency Domain Filters</vt:lpstr>
      <vt:lpstr>The Laplacian in the Frequency Domain</vt:lpstr>
      <vt:lpstr>The Laplacian in the Frequency Domain</vt:lpstr>
      <vt:lpstr>The Laplacian in the Frequency Domain</vt:lpstr>
      <vt:lpstr>The Laplacian in the Frequency Domain</vt:lpstr>
      <vt:lpstr>The Laplacian in the Frequency Domain</vt:lpstr>
      <vt:lpstr>Unsharp Masking, Highboost Filtering and High-Frequency-Emphasis Filtering</vt:lpstr>
      <vt:lpstr>Unsharp Masking, Highboost Filtering and High-Frequency-Emphasis Filtering</vt:lpstr>
      <vt:lpstr>Unsharp Masking, Highboost Filtering and High-Frequency-Emphasis Filtering</vt:lpstr>
      <vt:lpstr>Unsharp Masking, Highboost Filtering and High-Frequency-Emphasis Filtering</vt:lpstr>
      <vt:lpstr>Unsharp Masking, Highboost Filtering and High-Frequency-Emphasis Filtering</vt:lpstr>
      <vt:lpstr>Selective Filtering</vt:lpstr>
      <vt:lpstr>Selective Filtering</vt:lpstr>
      <vt:lpstr>Selective Filtering</vt:lpstr>
      <vt:lpstr>Selective Filtering</vt:lpstr>
      <vt:lpstr>Selective Filtering</vt:lpstr>
      <vt:lpstr>Selective Filtering</vt:lpstr>
      <vt:lpstr>Selective Filtering</vt:lpstr>
      <vt:lpstr>Selective Filtering</vt:lpstr>
      <vt:lpstr>Selective Filtering</vt:lpstr>
      <vt:lpstr>Summary</vt:lpstr>
      <vt:lpstr>Homework</vt:lpstr>
      <vt:lpstr>Homework</vt:lpstr>
    </vt:vector>
  </TitlesOfParts>
  <Company>Carnegie Mellon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3 - digital image processing </dc:title>
  <dc:subject/>
  <dc:creator/>
  <dc:description/>
  <cp:lastModifiedBy>a</cp:lastModifiedBy>
  <cp:revision>1321</cp:revision>
  <dcterms:created xsi:type="dcterms:W3CDTF">2000-11-14T14:30:22Z</dcterms:created>
  <dcterms:modified xsi:type="dcterms:W3CDTF">2017-11-20T15:58:04Z</dcterms:modified>
</cp:coreProperties>
</file>